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Lst>
  <p:notesMasterIdLst>
    <p:notesMasterId r:id="rId51"/>
  </p:notesMasterIdLst>
  <p:handoutMasterIdLst>
    <p:handoutMasterId r:id="rId52"/>
  </p:handoutMasterIdLst>
  <p:sldIdLst>
    <p:sldId id="289" r:id="rId2"/>
    <p:sldId id="276" r:id="rId3"/>
    <p:sldId id="444" r:id="rId4"/>
    <p:sldId id="358" r:id="rId5"/>
    <p:sldId id="445" r:id="rId6"/>
    <p:sldId id="311" r:id="rId7"/>
    <p:sldId id="302" r:id="rId8"/>
    <p:sldId id="447" r:id="rId9"/>
    <p:sldId id="312" r:id="rId10"/>
    <p:sldId id="290" r:id="rId11"/>
    <p:sldId id="292" r:id="rId12"/>
    <p:sldId id="291" r:id="rId13"/>
    <p:sldId id="443" r:id="rId14"/>
    <p:sldId id="373" r:id="rId15"/>
    <p:sldId id="296" r:id="rId16"/>
    <p:sldId id="440" r:id="rId17"/>
    <p:sldId id="386" r:id="rId18"/>
    <p:sldId id="441" r:id="rId19"/>
    <p:sldId id="357" r:id="rId20"/>
    <p:sldId id="332" r:id="rId21"/>
    <p:sldId id="306" r:id="rId22"/>
    <p:sldId id="329" r:id="rId23"/>
    <p:sldId id="283" r:id="rId24"/>
    <p:sldId id="446" r:id="rId25"/>
    <p:sldId id="452" r:id="rId26"/>
    <p:sldId id="449" r:id="rId27"/>
    <p:sldId id="450" r:id="rId28"/>
    <p:sldId id="453" r:id="rId29"/>
    <p:sldId id="392" r:id="rId30"/>
    <p:sldId id="391" r:id="rId31"/>
    <p:sldId id="393" r:id="rId32"/>
    <p:sldId id="394" r:id="rId33"/>
    <p:sldId id="395" r:id="rId34"/>
    <p:sldId id="396" r:id="rId35"/>
    <p:sldId id="397" r:id="rId36"/>
    <p:sldId id="398" r:id="rId37"/>
    <p:sldId id="399" r:id="rId38"/>
    <p:sldId id="401" r:id="rId39"/>
    <p:sldId id="402" r:id="rId40"/>
    <p:sldId id="403" r:id="rId41"/>
    <p:sldId id="448" r:id="rId42"/>
    <p:sldId id="405" r:id="rId43"/>
    <p:sldId id="424" r:id="rId44"/>
    <p:sldId id="400" r:id="rId45"/>
    <p:sldId id="408" r:id="rId46"/>
    <p:sldId id="406" r:id="rId47"/>
    <p:sldId id="407" r:id="rId48"/>
    <p:sldId id="409" r:id="rId49"/>
    <p:sldId id="425" r:id="rId50"/>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62907" autoAdjust="0"/>
  </p:normalViewPr>
  <p:slideViewPr>
    <p:cSldViewPr snapToGrid="0">
      <p:cViewPr varScale="1">
        <p:scale>
          <a:sx n="55" d="100"/>
          <a:sy n="55" d="100"/>
        </p:scale>
        <p:origin x="1656" y="43"/>
      </p:cViewPr>
      <p:guideLst/>
    </p:cSldViewPr>
  </p:slideViewPr>
  <p:notesTextViewPr>
    <p:cViewPr>
      <p:scale>
        <a:sx n="1" d="1"/>
        <a:sy n="1" d="1"/>
      </p:scale>
      <p:origin x="0" y="0"/>
    </p:cViewPr>
  </p:notesTextViewPr>
  <p:notesViewPr>
    <p:cSldViewPr snapToGrid="0">
      <p:cViewPr varScale="1">
        <p:scale>
          <a:sx n="127" d="100"/>
          <a:sy n="127" d="100"/>
        </p:scale>
        <p:origin x="2082" y="1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3EE7F2-8ED1-4A85-94EA-9D36BB842D9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A1BC77A-A990-48AA-AE56-F207D89F595D}">
      <dgm:prSet/>
      <dgm:spPr>
        <a:solidFill>
          <a:schemeClr val="accent2">
            <a:lumMod val="60000"/>
            <a:lumOff val="40000"/>
          </a:schemeClr>
        </a:solidFill>
      </dgm:spPr>
      <dgm:t>
        <a:bodyPr/>
        <a:lstStyle/>
        <a:p>
          <a:r>
            <a:rPr lang="en-US" b="1" i="1" dirty="0" smtClean="0">
              <a:solidFill>
                <a:schemeClr val="tx1"/>
              </a:solidFill>
            </a:rPr>
            <a:t>§ 3.2-3930.  </a:t>
          </a:r>
          <a:r>
            <a:rPr lang="en-US" b="1" i="0" dirty="0" smtClean="0">
              <a:solidFill>
                <a:schemeClr val="tx1"/>
              </a:solidFill>
            </a:rPr>
            <a:t>All applicators must be certified as a commercial applicator or a registered technician when making a pesticide application in exchange for compensation of any kind.</a:t>
          </a:r>
          <a:endParaRPr lang="en-US" b="1" i="1" dirty="0">
            <a:solidFill>
              <a:schemeClr val="tx1"/>
            </a:solidFill>
          </a:endParaRPr>
        </a:p>
      </dgm:t>
    </dgm:pt>
    <dgm:pt modelId="{9051ED02-9C18-4A74-8B25-388C4CF8D763}" type="parTrans" cxnId="{9630AF0D-A2F8-424A-A792-70001D759958}">
      <dgm:prSet/>
      <dgm:spPr/>
      <dgm:t>
        <a:bodyPr/>
        <a:lstStyle/>
        <a:p>
          <a:endParaRPr lang="en-US" b="1" i="1">
            <a:solidFill>
              <a:schemeClr val="tx1"/>
            </a:solidFill>
          </a:endParaRPr>
        </a:p>
      </dgm:t>
    </dgm:pt>
    <dgm:pt modelId="{7704FE5D-AD55-4831-A51A-0446AE7555F8}" type="sibTrans" cxnId="{9630AF0D-A2F8-424A-A792-70001D759958}">
      <dgm:prSet/>
      <dgm:spPr/>
      <dgm:t>
        <a:bodyPr/>
        <a:lstStyle/>
        <a:p>
          <a:endParaRPr lang="en-US" b="1" i="1">
            <a:solidFill>
              <a:schemeClr val="tx1"/>
            </a:solidFill>
          </a:endParaRPr>
        </a:p>
      </dgm:t>
    </dgm:pt>
    <dgm:pt modelId="{2896BFF1-2D86-4210-A8B2-E2D2B7B82FD5}">
      <dgm:prSet custT="1"/>
      <dgm:spPr>
        <a:solidFill>
          <a:schemeClr val="accent2">
            <a:lumMod val="60000"/>
            <a:lumOff val="40000"/>
          </a:schemeClr>
        </a:solidFill>
      </dgm:spPr>
      <dgm:t>
        <a:bodyPr/>
        <a:lstStyle/>
        <a:p>
          <a:r>
            <a:rPr lang="en-US" sz="2400" b="1" i="1" dirty="0" smtClean="0">
              <a:solidFill>
                <a:srgbClr val="C00000"/>
              </a:solidFill>
            </a:rPr>
            <a:t>Read, Understand and Follow the Act and Regulations!</a:t>
          </a:r>
          <a:endParaRPr lang="en-US" sz="2400" b="1" i="1" dirty="0">
            <a:solidFill>
              <a:srgbClr val="C00000"/>
            </a:solidFill>
          </a:endParaRPr>
        </a:p>
      </dgm:t>
    </dgm:pt>
    <dgm:pt modelId="{0F148DD2-A983-47D0-B787-90022E999BA1}" type="parTrans" cxnId="{663DEEE8-FDBC-4E1D-A291-F57308E6E5CF}">
      <dgm:prSet/>
      <dgm:spPr/>
      <dgm:t>
        <a:bodyPr/>
        <a:lstStyle/>
        <a:p>
          <a:endParaRPr lang="en-US" b="1" i="1">
            <a:solidFill>
              <a:schemeClr val="tx1"/>
            </a:solidFill>
          </a:endParaRPr>
        </a:p>
      </dgm:t>
    </dgm:pt>
    <dgm:pt modelId="{DBB6C3A8-C6B8-4912-9C9F-2A5E47E4DABA}" type="sibTrans" cxnId="{663DEEE8-FDBC-4E1D-A291-F57308E6E5CF}">
      <dgm:prSet/>
      <dgm:spPr/>
      <dgm:t>
        <a:bodyPr/>
        <a:lstStyle/>
        <a:p>
          <a:endParaRPr lang="en-US" b="1" i="1">
            <a:solidFill>
              <a:schemeClr val="tx1"/>
            </a:solidFill>
          </a:endParaRPr>
        </a:p>
      </dgm:t>
    </dgm:pt>
    <dgm:pt modelId="{6864782B-8DE7-431D-9E24-0B70043217FF}">
      <dgm:prSet/>
      <dgm:spPr>
        <a:solidFill>
          <a:schemeClr val="accent2">
            <a:lumMod val="60000"/>
            <a:lumOff val="40000"/>
          </a:schemeClr>
        </a:solidFill>
      </dgm:spPr>
      <dgm:t>
        <a:bodyPr/>
        <a:lstStyle/>
        <a:p>
          <a:r>
            <a:rPr lang="en-US" b="1" i="1" dirty="0" smtClean="0">
              <a:solidFill>
                <a:schemeClr val="tx1"/>
              </a:solidFill>
            </a:rPr>
            <a:t>2VAC5-685-210. </a:t>
          </a:r>
          <a:r>
            <a:rPr lang="en-US" b="1" i="0" dirty="0" smtClean="0">
              <a:solidFill>
                <a:schemeClr val="tx1"/>
              </a:solidFill>
            </a:rPr>
            <a:t>Commercial applicators not-for hire and registered technicians not-for-hire must maintain a record of every pesticide applied.  The record must contain the 9 requirements listed</a:t>
          </a:r>
          <a:r>
            <a:rPr lang="en-US" b="1" i="1" dirty="0" smtClean="0">
              <a:solidFill>
                <a:schemeClr val="tx1"/>
              </a:solidFill>
            </a:rPr>
            <a:t>. </a:t>
          </a:r>
          <a:endParaRPr lang="en-US" b="1" i="1" dirty="0">
            <a:solidFill>
              <a:schemeClr val="tx1"/>
            </a:solidFill>
          </a:endParaRPr>
        </a:p>
      </dgm:t>
    </dgm:pt>
    <dgm:pt modelId="{01A2ADC4-137D-4384-A43E-1DA76EB491E4}" type="parTrans" cxnId="{37FBF836-9C05-4215-93BD-2230AF68B22B}">
      <dgm:prSet/>
      <dgm:spPr/>
      <dgm:t>
        <a:bodyPr/>
        <a:lstStyle/>
        <a:p>
          <a:endParaRPr lang="en-US" b="1" i="1">
            <a:solidFill>
              <a:schemeClr val="tx1"/>
            </a:solidFill>
          </a:endParaRPr>
        </a:p>
      </dgm:t>
    </dgm:pt>
    <dgm:pt modelId="{B9079ACC-46B8-4BEC-B3D9-918257980EE3}" type="sibTrans" cxnId="{37FBF836-9C05-4215-93BD-2230AF68B22B}">
      <dgm:prSet/>
      <dgm:spPr/>
      <dgm:t>
        <a:bodyPr/>
        <a:lstStyle/>
        <a:p>
          <a:endParaRPr lang="en-US" b="1" i="1">
            <a:solidFill>
              <a:schemeClr val="tx1"/>
            </a:solidFill>
          </a:endParaRPr>
        </a:p>
      </dgm:t>
    </dgm:pt>
    <dgm:pt modelId="{2F2CF42B-E3DF-4D05-A5B5-C1CE0B015A5D}">
      <dgm:prSet/>
      <dgm:spPr>
        <a:solidFill>
          <a:schemeClr val="accent2">
            <a:lumMod val="60000"/>
            <a:lumOff val="40000"/>
          </a:schemeClr>
        </a:solidFill>
      </dgm:spPr>
      <dgm:t>
        <a:bodyPr/>
        <a:lstStyle/>
        <a:p>
          <a:pPr algn="ctr"/>
          <a:r>
            <a:rPr lang="en-US" b="1" i="1" dirty="0" smtClean="0">
              <a:solidFill>
                <a:schemeClr val="tx1"/>
              </a:solidFill>
            </a:rPr>
            <a:t>2VAC5-680-65.  </a:t>
          </a:r>
          <a:r>
            <a:rPr lang="en-US" b="1" i="0" dirty="0" smtClean="0">
              <a:solidFill>
                <a:schemeClr val="tx1"/>
              </a:solidFill>
            </a:rPr>
            <a:t>All licensed pesticide businesses must keep a record of every pesticide applied.  The record must contain the 9 requirements listed.</a:t>
          </a:r>
          <a:endParaRPr lang="en-US" b="1" i="0" dirty="0">
            <a:solidFill>
              <a:schemeClr val="tx1"/>
            </a:solidFill>
          </a:endParaRPr>
        </a:p>
      </dgm:t>
    </dgm:pt>
    <dgm:pt modelId="{A8C3BCB5-0F09-4FC5-92A4-4532F340ABFC}" type="parTrans" cxnId="{097DE36A-91FC-4B7E-99F5-52E491577B69}">
      <dgm:prSet/>
      <dgm:spPr/>
      <dgm:t>
        <a:bodyPr/>
        <a:lstStyle/>
        <a:p>
          <a:endParaRPr lang="en-US" b="1" i="1">
            <a:solidFill>
              <a:schemeClr val="tx1"/>
            </a:solidFill>
          </a:endParaRPr>
        </a:p>
      </dgm:t>
    </dgm:pt>
    <dgm:pt modelId="{6C66FB9B-6FC1-4ED1-9151-9951BD557F17}" type="sibTrans" cxnId="{097DE36A-91FC-4B7E-99F5-52E491577B69}">
      <dgm:prSet/>
      <dgm:spPr/>
      <dgm:t>
        <a:bodyPr/>
        <a:lstStyle/>
        <a:p>
          <a:endParaRPr lang="en-US" b="1" i="1">
            <a:solidFill>
              <a:schemeClr val="tx1"/>
            </a:solidFill>
          </a:endParaRPr>
        </a:p>
      </dgm:t>
    </dgm:pt>
    <dgm:pt modelId="{EA6C9F14-0F93-462B-8219-A2492062169A}">
      <dgm:prSet/>
      <dgm:spPr>
        <a:solidFill>
          <a:schemeClr val="accent2">
            <a:lumMod val="60000"/>
            <a:lumOff val="40000"/>
          </a:schemeClr>
        </a:solidFill>
      </dgm:spPr>
      <dgm:t>
        <a:bodyPr/>
        <a:lstStyle/>
        <a:p>
          <a:r>
            <a:rPr lang="en-US" b="1" i="1" dirty="0" smtClean="0">
              <a:solidFill>
                <a:schemeClr val="tx1"/>
              </a:solidFill>
            </a:rPr>
            <a:t>§ 3.2-3932.  </a:t>
          </a:r>
          <a:r>
            <a:rPr lang="en-US" b="1" i="0" dirty="0" smtClean="0">
              <a:solidFill>
                <a:schemeClr val="tx1"/>
              </a:solidFill>
            </a:rPr>
            <a:t>In order to lawfully use or supervise the use of a RUP on any property, an applicator must be certified as a private applicator. </a:t>
          </a:r>
          <a:endParaRPr lang="en-US" b="1" i="0" dirty="0">
            <a:solidFill>
              <a:schemeClr val="tx1"/>
            </a:solidFill>
          </a:endParaRPr>
        </a:p>
      </dgm:t>
    </dgm:pt>
    <dgm:pt modelId="{C03BD391-5DC6-4528-AAF3-B137C1CF63A9}" type="parTrans" cxnId="{0AFE3A4B-FA03-48CA-8EB8-1DF8DC2A2EA7}">
      <dgm:prSet/>
      <dgm:spPr/>
      <dgm:t>
        <a:bodyPr/>
        <a:lstStyle/>
        <a:p>
          <a:endParaRPr lang="en-US" b="1" i="1">
            <a:solidFill>
              <a:schemeClr val="tx1"/>
            </a:solidFill>
          </a:endParaRPr>
        </a:p>
      </dgm:t>
    </dgm:pt>
    <dgm:pt modelId="{1A202F0A-8148-4A5C-8ED0-60DA47CF5D6F}" type="sibTrans" cxnId="{0AFE3A4B-FA03-48CA-8EB8-1DF8DC2A2EA7}">
      <dgm:prSet/>
      <dgm:spPr/>
      <dgm:t>
        <a:bodyPr/>
        <a:lstStyle/>
        <a:p>
          <a:endParaRPr lang="en-US" b="1" i="1">
            <a:solidFill>
              <a:schemeClr val="tx1"/>
            </a:solidFill>
          </a:endParaRPr>
        </a:p>
      </dgm:t>
    </dgm:pt>
    <dgm:pt modelId="{DF9AEF4A-3DCA-4265-8A67-51696342F82B}">
      <dgm:prSet/>
      <dgm:spPr>
        <a:solidFill>
          <a:schemeClr val="accent2">
            <a:lumMod val="60000"/>
            <a:lumOff val="40000"/>
          </a:schemeClr>
        </a:solidFill>
      </dgm:spPr>
      <dgm:t>
        <a:bodyPr/>
        <a:lstStyle/>
        <a:p>
          <a:r>
            <a:rPr lang="en-US" b="1" i="1" dirty="0" smtClean="0">
              <a:solidFill>
                <a:schemeClr val="tx1"/>
              </a:solidFill>
            </a:rPr>
            <a:t>§ 3.2-3939.  </a:t>
          </a:r>
          <a:r>
            <a:rPr lang="en-US" b="1" i="0" dirty="0" smtClean="0">
              <a:solidFill>
                <a:schemeClr val="tx1"/>
              </a:solidFill>
            </a:rPr>
            <a:t>It is a violation to use or cause someone else to use a product in a manner that is inconsistent with the label or the regulations</a:t>
          </a:r>
          <a:r>
            <a:rPr lang="en-US" b="1" i="1" dirty="0" smtClean="0">
              <a:solidFill>
                <a:schemeClr val="tx1"/>
              </a:solidFill>
            </a:rPr>
            <a:t>.</a:t>
          </a:r>
          <a:endParaRPr lang="en-US" b="1" i="1" dirty="0">
            <a:solidFill>
              <a:schemeClr val="tx1"/>
            </a:solidFill>
          </a:endParaRPr>
        </a:p>
      </dgm:t>
    </dgm:pt>
    <dgm:pt modelId="{FBF4E341-A9A8-4A2B-B082-32635242B713}" type="parTrans" cxnId="{0BCA6464-85A6-4B8F-BF5F-19A0C47F3BA8}">
      <dgm:prSet/>
      <dgm:spPr/>
      <dgm:t>
        <a:bodyPr/>
        <a:lstStyle/>
        <a:p>
          <a:endParaRPr lang="en-US" b="1" i="1">
            <a:solidFill>
              <a:schemeClr val="tx1"/>
            </a:solidFill>
          </a:endParaRPr>
        </a:p>
      </dgm:t>
    </dgm:pt>
    <dgm:pt modelId="{8389DDDA-FB96-4B56-A02B-EE72BB557557}" type="sibTrans" cxnId="{0BCA6464-85A6-4B8F-BF5F-19A0C47F3BA8}">
      <dgm:prSet/>
      <dgm:spPr/>
      <dgm:t>
        <a:bodyPr/>
        <a:lstStyle/>
        <a:p>
          <a:endParaRPr lang="en-US" b="1" i="1">
            <a:solidFill>
              <a:schemeClr val="tx1"/>
            </a:solidFill>
          </a:endParaRPr>
        </a:p>
      </dgm:t>
    </dgm:pt>
    <dgm:pt modelId="{8AFC425F-B1CF-48C9-92AE-D5934578A482}">
      <dgm:prSet/>
      <dgm:spPr>
        <a:solidFill>
          <a:schemeClr val="accent2">
            <a:lumMod val="60000"/>
            <a:lumOff val="40000"/>
          </a:schemeClr>
        </a:solidFill>
      </dgm:spPr>
      <dgm:t>
        <a:bodyPr/>
        <a:lstStyle/>
        <a:p>
          <a:r>
            <a:rPr lang="en-US" b="1" i="1" dirty="0" smtClean="0">
              <a:solidFill>
                <a:schemeClr val="tx1"/>
              </a:solidFill>
            </a:rPr>
            <a:t>§ 3.2-3914.  </a:t>
          </a:r>
          <a:r>
            <a:rPr lang="en-US" b="1" i="0" dirty="0" smtClean="0">
              <a:solidFill>
                <a:schemeClr val="tx1"/>
              </a:solidFill>
            </a:rPr>
            <a:t>All pesticide sold, offered for sale, used, or offered for use in VA must be registered by paying an annual fee</a:t>
          </a:r>
          <a:r>
            <a:rPr lang="en-US" b="1" i="1" dirty="0" smtClean="0">
              <a:solidFill>
                <a:schemeClr val="tx1"/>
              </a:solidFill>
            </a:rPr>
            <a:t>. </a:t>
          </a:r>
          <a:endParaRPr lang="en-US" b="1" i="1" dirty="0">
            <a:solidFill>
              <a:schemeClr val="tx1"/>
            </a:solidFill>
          </a:endParaRPr>
        </a:p>
      </dgm:t>
    </dgm:pt>
    <dgm:pt modelId="{5ACD2B77-D9CE-4D02-984C-A256847723B5}" type="parTrans" cxnId="{3AC8EAFE-8CF4-4DB6-9710-DAC5264D4CAA}">
      <dgm:prSet/>
      <dgm:spPr/>
      <dgm:t>
        <a:bodyPr/>
        <a:lstStyle/>
        <a:p>
          <a:endParaRPr lang="en-US"/>
        </a:p>
      </dgm:t>
    </dgm:pt>
    <dgm:pt modelId="{1BC4FE11-3D60-4250-9078-D1EC857369ED}" type="sibTrans" cxnId="{3AC8EAFE-8CF4-4DB6-9710-DAC5264D4CAA}">
      <dgm:prSet/>
      <dgm:spPr/>
      <dgm:t>
        <a:bodyPr/>
        <a:lstStyle/>
        <a:p>
          <a:endParaRPr lang="en-US"/>
        </a:p>
      </dgm:t>
    </dgm:pt>
    <dgm:pt modelId="{C9B76C36-9333-4F10-BFFD-98DA532E3690}">
      <dgm:prSet/>
      <dgm:spPr>
        <a:solidFill>
          <a:schemeClr val="accent2">
            <a:lumMod val="60000"/>
            <a:lumOff val="40000"/>
          </a:schemeClr>
        </a:solidFill>
      </dgm:spPr>
      <dgm:t>
        <a:bodyPr/>
        <a:lstStyle/>
        <a:p>
          <a:r>
            <a:rPr lang="en-US" b="1" i="1" dirty="0" smtClean="0">
              <a:solidFill>
                <a:schemeClr val="tx1"/>
              </a:solidFill>
            </a:rPr>
            <a:t>§ 3.2-3940(B)(3).  </a:t>
          </a:r>
          <a:r>
            <a:rPr lang="en-US" b="1" i="0" dirty="0" smtClean="0">
              <a:solidFill>
                <a:schemeClr val="tx1"/>
              </a:solidFill>
            </a:rPr>
            <a:t>It is a violation for a certified applicator to apply any pesticide in a negligent manner</a:t>
          </a:r>
          <a:r>
            <a:rPr lang="en-US" b="1" i="1" dirty="0" smtClean="0">
              <a:solidFill>
                <a:schemeClr val="tx1"/>
              </a:solidFill>
            </a:rPr>
            <a:t>.</a:t>
          </a:r>
        </a:p>
      </dgm:t>
    </dgm:pt>
    <dgm:pt modelId="{74CF0D17-8BFC-48F3-B107-B5A4A9DBF09D}" type="sibTrans" cxnId="{0A35F425-33FB-403F-9943-C9D9A9CE5D6C}">
      <dgm:prSet/>
      <dgm:spPr/>
      <dgm:t>
        <a:bodyPr/>
        <a:lstStyle/>
        <a:p>
          <a:endParaRPr lang="en-US" b="1" i="1">
            <a:solidFill>
              <a:schemeClr val="tx1"/>
            </a:solidFill>
          </a:endParaRPr>
        </a:p>
      </dgm:t>
    </dgm:pt>
    <dgm:pt modelId="{A7FD9C06-5F49-48A0-8CE9-7E0384B53119}" type="parTrans" cxnId="{0A35F425-33FB-403F-9943-C9D9A9CE5D6C}">
      <dgm:prSet/>
      <dgm:spPr/>
      <dgm:t>
        <a:bodyPr/>
        <a:lstStyle/>
        <a:p>
          <a:endParaRPr lang="en-US" b="1" i="1">
            <a:solidFill>
              <a:schemeClr val="tx1"/>
            </a:solidFill>
          </a:endParaRPr>
        </a:p>
      </dgm:t>
    </dgm:pt>
    <dgm:pt modelId="{1F38C0E2-AB97-4AB0-91AB-29A1FF5AD66B}">
      <dgm:prSet/>
      <dgm:spPr>
        <a:solidFill>
          <a:schemeClr val="accent2">
            <a:lumMod val="60000"/>
            <a:lumOff val="40000"/>
          </a:schemeClr>
        </a:solidFill>
      </dgm:spPr>
      <dgm:t>
        <a:bodyPr/>
        <a:lstStyle/>
        <a:p>
          <a:r>
            <a:rPr lang="en-US" b="1" i="1" dirty="0" smtClean="0">
              <a:solidFill>
                <a:schemeClr val="tx1"/>
              </a:solidFill>
            </a:rPr>
            <a:t>§ 3.2-3924.  </a:t>
          </a:r>
          <a:r>
            <a:rPr lang="en-US" b="1" i="0" dirty="0" smtClean="0">
              <a:solidFill>
                <a:schemeClr val="tx1"/>
              </a:solidFill>
            </a:rPr>
            <a:t>A business must have a pesticide business license in order to sell, distribute or store any pesticide unless the business meets one of the exemptions. If a person wants to apply or recommend for use any pesticide commercially, they must obtain a pesticide business license and employ a certified commercial applicator. </a:t>
          </a:r>
          <a:endParaRPr lang="en-US" b="1" i="1" dirty="0" smtClean="0">
            <a:solidFill>
              <a:schemeClr val="tx1"/>
            </a:solidFill>
          </a:endParaRPr>
        </a:p>
      </dgm:t>
    </dgm:pt>
    <dgm:pt modelId="{66352C3B-1016-487E-9998-478AB45B4B7D}" type="parTrans" cxnId="{AAC0F480-42F9-48B5-B62F-24C52476EE38}">
      <dgm:prSet/>
      <dgm:spPr/>
      <dgm:t>
        <a:bodyPr/>
        <a:lstStyle/>
        <a:p>
          <a:endParaRPr lang="en-US"/>
        </a:p>
      </dgm:t>
    </dgm:pt>
    <dgm:pt modelId="{84CE74C1-8FA4-4702-837F-642021561B1C}" type="sibTrans" cxnId="{AAC0F480-42F9-48B5-B62F-24C52476EE38}">
      <dgm:prSet/>
      <dgm:spPr/>
      <dgm:t>
        <a:bodyPr/>
        <a:lstStyle/>
        <a:p>
          <a:endParaRPr lang="en-US"/>
        </a:p>
      </dgm:t>
    </dgm:pt>
    <dgm:pt modelId="{CFDF258B-2B34-46E3-968A-6C047A49801B}" type="pres">
      <dgm:prSet presAssocID="{003EE7F2-8ED1-4A85-94EA-9D36BB842D9E}" presName="diagram" presStyleCnt="0">
        <dgm:presLayoutVars>
          <dgm:dir/>
          <dgm:resizeHandles val="exact"/>
        </dgm:presLayoutVars>
      </dgm:prSet>
      <dgm:spPr/>
      <dgm:t>
        <a:bodyPr/>
        <a:lstStyle/>
        <a:p>
          <a:endParaRPr lang="en-US"/>
        </a:p>
      </dgm:t>
    </dgm:pt>
    <dgm:pt modelId="{0830C251-CC08-4F7A-94D1-A408329C937E}" type="pres">
      <dgm:prSet presAssocID="{AA1BC77A-A990-48AA-AE56-F207D89F595D}" presName="node" presStyleLbl="node1" presStyleIdx="0" presStyleCnt="9">
        <dgm:presLayoutVars>
          <dgm:bulletEnabled val="1"/>
        </dgm:presLayoutVars>
      </dgm:prSet>
      <dgm:spPr/>
      <dgm:t>
        <a:bodyPr/>
        <a:lstStyle/>
        <a:p>
          <a:endParaRPr lang="en-US"/>
        </a:p>
      </dgm:t>
    </dgm:pt>
    <dgm:pt modelId="{5B91D6D6-9C3E-4048-AAC3-81C12E82DAC3}" type="pres">
      <dgm:prSet presAssocID="{7704FE5D-AD55-4831-A51A-0446AE7555F8}" presName="sibTrans" presStyleCnt="0"/>
      <dgm:spPr/>
    </dgm:pt>
    <dgm:pt modelId="{E1246B46-0504-4391-A9D3-D51DAD466520}" type="pres">
      <dgm:prSet presAssocID="{8AFC425F-B1CF-48C9-92AE-D5934578A482}" presName="node" presStyleLbl="node1" presStyleIdx="1" presStyleCnt="9" custScaleX="106577">
        <dgm:presLayoutVars>
          <dgm:bulletEnabled val="1"/>
        </dgm:presLayoutVars>
      </dgm:prSet>
      <dgm:spPr/>
      <dgm:t>
        <a:bodyPr/>
        <a:lstStyle/>
        <a:p>
          <a:endParaRPr lang="en-US"/>
        </a:p>
      </dgm:t>
    </dgm:pt>
    <dgm:pt modelId="{98BC24EC-6D4E-4B6C-B154-E7210BFEC742}" type="pres">
      <dgm:prSet presAssocID="{1BC4FE11-3D60-4250-9078-D1EC857369ED}" presName="sibTrans" presStyleCnt="0"/>
      <dgm:spPr/>
    </dgm:pt>
    <dgm:pt modelId="{FD889B62-323E-42D3-B1A9-CE2E9C0AA039}" type="pres">
      <dgm:prSet presAssocID="{6864782B-8DE7-431D-9E24-0B70043217FF}" presName="node" presStyleLbl="node1" presStyleIdx="2" presStyleCnt="9">
        <dgm:presLayoutVars>
          <dgm:bulletEnabled val="1"/>
        </dgm:presLayoutVars>
      </dgm:prSet>
      <dgm:spPr/>
      <dgm:t>
        <a:bodyPr/>
        <a:lstStyle/>
        <a:p>
          <a:endParaRPr lang="en-US"/>
        </a:p>
      </dgm:t>
    </dgm:pt>
    <dgm:pt modelId="{4948D36D-8827-4AD1-B052-59A934AB3FD2}" type="pres">
      <dgm:prSet presAssocID="{B9079ACC-46B8-4BEC-B3D9-918257980EE3}" presName="sibTrans" presStyleCnt="0"/>
      <dgm:spPr/>
    </dgm:pt>
    <dgm:pt modelId="{E662589B-11C5-4398-9D21-EEEC2367AC88}" type="pres">
      <dgm:prSet presAssocID="{EA6C9F14-0F93-462B-8219-A2492062169A}" presName="node" presStyleLbl="node1" presStyleIdx="3" presStyleCnt="9">
        <dgm:presLayoutVars>
          <dgm:bulletEnabled val="1"/>
        </dgm:presLayoutVars>
      </dgm:prSet>
      <dgm:spPr/>
      <dgm:t>
        <a:bodyPr/>
        <a:lstStyle/>
        <a:p>
          <a:endParaRPr lang="en-US"/>
        </a:p>
      </dgm:t>
    </dgm:pt>
    <dgm:pt modelId="{AC4984B0-ED44-4E87-9F46-7E0D39675519}" type="pres">
      <dgm:prSet presAssocID="{1A202F0A-8148-4A5C-8ED0-60DA47CF5D6F}" presName="sibTrans" presStyleCnt="0"/>
      <dgm:spPr/>
    </dgm:pt>
    <dgm:pt modelId="{9995D443-BCF8-4D83-919A-1B611D255441}" type="pres">
      <dgm:prSet presAssocID="{2896BFF1-2D86-4210-A8B2-E2D2B7B82FD5}" presName="node" presStyleLbl="node1" presStyleIdx="4" presStyleCnt="9" custScaleX="105184">
        <dgm:presLayoutVars>
          <dgm:bulletEnabled val="1"/>
        </dgm:presLayoutVars>
      </dgm:prSet>
      <dgm:spPr/>
      <dgm:t>
        <a:bodyPr/>
        <a:lstStyle/>
        <a:p>
          <a:endParaRPr lang="en-US"/>
        </a:p>
      </dgm:t>
    </dgm:pt>
    <dgm:pt modelId="{4FF4F6B5-6E95-429F-A342-1939913F86D8}" type="pres">
      <dgm:prSet presAssocID="{DBB6C3A8-C6B8-4912-9C9F-2A5E47E4DABA}" presName="sibTrans" presStyleCnt="0"/>
      <dgm:spPr/>
    </dgm:pt>
    <dgm:pt modelId="{81548A08-D75F-4260-B505-687BAC5C542A}" type="pres">
      <dgm:prSet presAssocID="{DF9AEF4A-3DCA-4265-8A67-51696342F82B}" presName="node" presStyleLbl="node1" presStyleIdx="5" presStyleCnt="9">
        <dgm:presLayoutVars>
          <dgm:bulletEnabled val="1"/>
        </dgm:presLayoutVars>
      </dgm:prSet>
      <dgm:spPr/>
      <dgm:t>
        <a:bodyPr/>
        <a:lstStyle/>
        <a:p>
          <a:endParaRPr lang="en-US"/>
        </a:p>
      </dgm:t>
    </dgm:pt>
    <dgm:pt modelId="{9188569C-4088-4873-A76E-1D2056FEA527}" type="pres">
      <dgm:prSet presAssocID="{8389DDDA-FB96-4B56-A02B-EE72BB557557}" presName="sibTrans" presStyleCnt="0"/>
      <dgm:spPr/>
    </dgm:pt>
    <dgm:pt modelId="{A0579B3C-8923-4117-B4A8-477162721C06}" type="pres">
      <dgm:prSet presAssocID="{C9B76C36-9333-4F10-BFFD-98DA532E3690}" presName="node" presStyleLbl="node1" presStyleIdx="6" presStyleCnt="9">
        <dgm:presLayoutVars>
          <dgm:bulletEnabled val="1"/>
        </dgm:presLayoutVars>
      </dgm:prSet>
      <dgm:spPr/>
      <dgm:t>
        <a:bodyPr/>
        <a:lstStyle/>
        <a:p>
          <a:endParaRPr lang="en-US"/>
        </a:p>
      </dgm:t>
    </dgm:pt>
    <dgm:pt modelId="{3909173F-1885-455E-B7F9-5A6BDE866F10}" type="pres">
      <dgm:prSet presAssocID="{74CF0D17-8BFC-48F3-B107-B5A4A9DBF09D}" presName="sibTrans" presStyleCnt="0"/>
      <dgm:spPr/>
    </dgm:pt>
    <dgm:pt modelId="{67C1A4CA-9573-4D3D-8292-3118F3A02DAF}" type="pres">
      <dgm:prSet presAssocID="{1F38C0E2-AB97-4AB0-91AB-29A1FF5AD66B}" presName="node" presStyleLbl="node1" presStyleIdx="7" presStyleCnt="9" custScaleX="106577">
        <dgm:presLayoutVars>
          <dgm:bulletEnabled val="1"/>
        </dgm:presLayoutVars>
      </dgm:prSet>
      <dgm:spPr/>
      <dgm:t>
        <a:bodyPr/>
        <a:lstStyle/>
        <a:p>
          <a:endParaRPr lang="en-US"/>
        </a:p>
      </dgm:t>
    </dgm:pt>
    <dgm:pt modelId="{6EF4EA80-2ABD-4288-BED4-0BAB252F4466}" type="pres">
      <dgm:prSet presAssocID="{84CE74C1-8FA4-4702-837F-642021561B1C}" presName="sibTrans" presStyleCnt="0"/>
      <dgm:spPr/>
    </dgm:pt>
    <dgm:pt modelId="{ABDA3E2A-F0CF-4F0A-8CF3-DF483B3C201A}" type="pres">
      <dgm:prSet presAssocID="{2F2CF42B-E3DF-4D05-A5B5-C1CE0B015A5D}" presName="node" presStyleLbl="node1" presStyleIdx="8" presStyleCnt="9">
        <dgm:presLayoutVars>
          <dgm:bulletEnabled val="1"/>
        </dgm:presLayoutVars>
      </dgm:prSet>
      <dgm:spPr/>
      <dgm:t>
        <a:bodyPr/>
        <a:lstStyle/>
        <a:p>
          <a:endParaRPr lang="en-US"/>
        </a:p>
      </dgm:t>
    </dgm:pt>
  </dgm:ptLst>
  <dgm:cxnLst>
    <dgm:cxn modelId="{663DEEE8-FDBC-4E1D-A291-F57308E6E5CF}" srcId="{003EE7F2-8ED1-4A85-94EA-9D36BB842D9E}" destId="{2896BFF1-2D86-4210-A8B2-E2D2B7B82FD5}" srcOrd="4" destOrd="0" parTransId="{0F148DD2-A983-47D0-B787-90022E999BA1}" sibTransId="{DBB6C3A8-C6B8-4912-9C9F-2A5E47E4DABA}"/>
    <dgm:cxn modelId="{6AE8FB83-34BC-4133-9720-D938BA44DF7F}" type="presOf" srcId="{AA1BC77A-A990-48AA-AE56-F207D89F595D}" destId="{0830C251-CC08-4F7A-94D1-A408329C937E}" srcOrd="0" destOrd="0" presId="urn:microsoft.com/office/officeart/2005/8/layout/default"/>
    <dgm:cxn modelId="{0CF29D63-BB72-4872-ABE9-82DD7CDC168F}" type="presOf" srcId="{003EE7F2-8ED1-4A85-94EA-9D36BB842D9E}" destId="{CFDF258B-2B34-46E3-968A-6C047A49801B}" srcOrd="0" destOrd="0" presId="urn:microsoft.com/office/officeart/2005/8/layout/default"/>
    <dgm:cxn modelId="{86091C4A-84D8-4ED2-863E-F0549DE77CD7}" type="presOf" srcId="{EA6C9F14-0F93-462B-8219-A2492062169A}" destId="{E662589B-11C5-4398-9D21-EEEC2367AC88}" srcOrd="0" destOrd="0" presId="urn:microsoft.com/office/officeart/2005/8/layout/default"/>
    <dgm:cxn modelId="{E96265E3-95E0-47BE-BD98-5B36E24F29EE}" type="presOf" srcId="{6864782B-8DE7-431D-9E24-0B70043217FF}" destId="{FD889B62-323E-42D3-B1A9-CE2E9C0AA039}" srcOrd="0" destOrd="0" presId="urn:microsoft.com/office/officeart/2005/8/layout/default"/>
    <dgm:cxn modelId="{94232566-CCC4-4440-9C69-514D0F5A2868}" type="presOf" srcId="{2896BFF1-2D86-4210-A8B2-E2D2B7B82FD5}" destId="{9995D443-BCF8-4D83-919A-1B611D255441}" srcOrd="0" destOrd="0" presId="urn:microsoft.com/office/officeart/2005/8/layout/default"/>
    <dgm:cxn modelId="{0BCA6464-85A6-4B8F-BF5F-19A0C47F3BA8}" srcId="{003EE7F2-8ED1-4A85-94EA-9D36BB842D9E}" destId="{DF9AEF4A-3DCA-4265-8A67-51696342F82B}" srcOrd="5" destOrd="0" parTransId="{FBF4E341-A9A8-4A2B-B082-32635242B713}" sibTransId="{8389DDDA-FB96-4B56-A02B-EE72BB557557}"/>
    <dgm:cxn modelId="{B2506DDF-6DD5-4144-BA9C-06E99227D82D}" type="presOf" srcId="{8AFC425F-B1CF-48C9-92AE-D5934578A482}" destId="{E1246B46-0504-4391-A9D3-D51DAD466520}" srcOrd="0" destOrd="0" presId="urn:microsoft.com/office/officeart/2005/8/layout/default"/>
    <dgm:cxn modelId="{0A35F425-33FB-403F-9943-C9D9A9CE5D6C}" srcId="{003EE7F2-8ED1-4A85-94EA-9D36BB842D9E}" destId="{C9B76C36-9333-4F10-BFFD-98DA532E3690}" srcOrd="6" destOrd="0" parTransId="{A7FD9C06-5F49-48A0-8CE9-7E0384B53119}" sibTransId="{74CF0D17-8BFC-48F3-B107-B5A4A9DBF09D}"/>
    <dgm:cxn modelId="{9630AF0D-A2F8-424A-A792-70001D759958}" srcId="{003EE7F2-8ED1-4A85-94EA-9D36BB842D9E}" destId="{AA1BC77A-A990-48AA-AE56-F207D89F595D}" srcOrd="0" destOrd="0" parTransId="{9051ED02-9C18-4A74-8B25-388C4CF8D763}" sibTransId="{7704FE5D-AD55-4831-A51A-0446AE7555F8}"/>
    <dgm:cxn modelId="{E6F3D729-F157-403B-8C5D-816F5E2EF228}" type="presOf" srcId="{DF9AEF4A-3DCA-4265-8A67-51696342F82B}" destId="{81548A08-D75F-4260-B505-687BAC5C542A}" srcOrd="0" destOrd="0" presId="urn:microsoft.com/office/officeart/2005/8/layout/default"/>
    <dgm:cxn modelId="{30E116F9-DF25-40CB-90E0-26E523F2C8F3}" type="presOf" srcId="{C9B76C36-9333-4F10-BFFD-98DA532E3690}" destId="{A0579B3C-8923-4117-B4A8-477162721C06}" srcOrd="0" destOrd="0" presId="urn:microsoft.com/office/officeart/2005/8/layout/default"/>
    <dgm:cxn modelId="{7056AC71-901F-4D0E-A82A-C5F111560733}" type="presOf" srcId="{2F2CF42B-E3DF-4D05-A5B5-C1CE0B015A5D}" destId="{ABDA3E2A-F0CF-4F0A-8CF3-DF483B3C201A}" srcOrd="0" destOrd="0" presId="urn:microsoft.com/office/officeart/2005/8/layout/default"/>
    <dgm:cxn modelId="{51B87BC0-AD15-4973-8FD2-2C2A4577D92F}" type="presOf" srcId="{1F38C0E2-AB97-4AB0-91AB-29A1FF5AD66B}" destId="{67C1A4CA-9573-4D3D-8292-3118F3A02DAF}" srcOrd="0" destOrd="0" presId="urn:microsoft.com/office/officeart/2005/8/layout/default"/>
    <dgm:cxn modelId="{0AFE3A4B-FA03-48CA-8EB8-1DF8DC2A2EA7}" srcId="{003EE7F2-8ED1-4A85-94EA-9D36BB842D9E}" destId="{EA6C9F14-0F93-462B-8219-A2492062169A}" srcOrd="3" destOrd="0" parTransId="{C03BD391-5DC6-4528-AAF3-B137C1CF63A9}" sibTransId="{1A202F0A-8148-4A5C-8ED0-60DA47CF5D6F}"/>
    <dgm:cxn modelId="{37FBF836-9C05-4215-93BD-2230AF68B22B}" srcId="{003EE7F2-8ED1-4A85-94EA-9D36BB842D9E}" destId="{6864782B-8DE7-431D-9E24-0B70043217FF}" srcOrd="2" destOrd="0" parTransId="{01A2ADC4-137D-4384-A43E-1DA76EB491E4}" sibTransId="{B9079ACC-46B8-4BEC-B3D9-918257980EE3}"/>
    <dgm:cxn modelId="{3AC8EAFE-8CF4-4DB6-9710-DAC5264D4CAA}" srcId="{003EE7F2-8ED1-4A85-94EA-9D36BB842D9E}" destId="{8AFC425F-B1CF-48C9-92AE-D5934578A482}" srcOrd="1" destOrd="0" parTransId="{5ACD2B77-D9CE-4D02-984C-A256847723B5}" sibTransId="{1BC4FE11-3D60-4250-9078-D1EC857369ED}"/>
    <dgm:cxn modelId="{097DE36A-91FC-4B7E-99F5-52E491577B69}" srcId="{003EE7F2-8ED1-4A85-94EA-9D36BB842D9E}" destId="{2F2CF42B-E3DF-4D05-A5B5-C1CE0B015A5D}" srcOrd="8" destOrd="0" parTransId="{A8C3BCB5-0F09-4FC5-92A4-4532F340ABFC}" sibTransId="{6C66FB9B-6FC1-4ED1-9151-9951BD557F17}"/>
    <dgm:cxn modelId="{AAC0F480-42F9-48B5-B62F-24C52476EE38}" srcId="{003EE7F2-8ED1-4A85-94EA-9D36BB842D9E}" destId="{1F38C0E2-AB97-4AB0-91AB-29A1FF5AD66B}" srcOrd="7" destOrd="0" parTransId="{66352C3B-1016-487E-9998-478AB45B4B7D}" sibTransId="{84CE74C1-8FA4-4702-837F-642021561B1C}"/>
    <dgm:cxn modelId="{6CABB5CF-A1C1-4E8D-AC51-CFA37BA64053}" type="presParOf" srcId="{CFDF258B-2B34-46E3-968A-6C047A49801B}" destId="{0830C251-CC08-4F7A-94D1-A408329C937E}" srcOrd="0" destOrd="0" presId="urn:microsoft.com/office/officeart/2005/8/layout/default"/>
    <dgm:cxn modelId="{C56407C8-4E64-4834-BC18-AE97338DF075}" type="presParOf" srcId="{CFDF258B-2B34-46E3-968A-6C047A49801B}" destId="{5B91D6D6-9C3E-4048-AAC3-81C12E82DAC3}" srcOrd="1" destOrd="0" presId="urn:microsoft.com/office/officeart/2005/8/layout/default"/>
    <dgm:cxn modelId="{2447EC60-7400-4E6B-9C08-32BE3187421A}" type="presParOf" srcId="{CFDF258B-2B34-46E3-968A-6C047A49801B}" destId="{E1246B46-0504-4391-A9D3-D51DAD466520}" srcOrd="2" destOrd="0" presId="urn:microsoft.com/office/officeart/2005/8/layout/default"/>
    <dgm:cxn modelId="{199BAE21-771C-43A9-A4AF-9F2F8CAF8A59}" type="presParOf" srcId="{CFDF258B-2B34-46E3-968A-6C047A49801B}" destId="{98BC24EC-6D4E-4B6C-B154-E7210BFEC742}" srcOrd="3" destOrd="0" presId="urn:microsoft.com/office/officeart/2005/8/layout/default"/>
    <dgm:cxn modelId="{FEF6CD62-18C3-4796-9272-6BC918DC6FEF}" type="presParOf" srcId="{CFDF258B-2B34-46E3-968A-6C047A49801B}" destId="{FD889B62-323E-42D3-B1A9-CE2E9C0AA039}" srcOrd="4" destOrd="0" presId="urn:microsoft.com/office/officeart/2005/8/layout/default"/>
    <dgm:cxn modelId="{5CCBB019-5B0A-4D61-AAC6-696AEBA840B5}" type="presParOf" srcId="{CFDF258B-2B34-46E3-968A-6C047A49801B}" destId="{4948D36D-8827-4AD1-B052-59A934AB3FD2}" srcOrd="5" destOrd="0" presId="urn:microsoft.com/office/officeart/2005/8/layout/default"/>
    <dgm:cxn modelId="{63DBA14A-DB5F-422B-BF1B-731D753E2176}" type="presParOf" srcId="{CFDF258B-2B34-46E3-968A-6C047A49801B}" destId="{E662589B-11C5-4398-9D21-EEEC2367AC88}" srcOrd="6" destOrd="0" presId="urn:microsoft.com/office/officeart/2005/8/layout/default"/>
    <dgm:cxn modelId="{8D170E77-94A0-454A-9B0C-499A999DC085}" type="presParOf" srcId="{CFDF258B-2B34-46E3-968A-6C047A49801B}" destId="{AC4984B0-ED44-4E87-9F46-7E0D39675519}" srcOrd="7" destOrd="0" presId="urn:microsoft.com/office/officeart/2005/8/layout/default"/>
    <dgm:cxn modelId="{C1B7CC63-DE4E-4F90-AE25-6AF4AD75F369}" type="presParOf" srcId="{CFDF258B-2B34-46E3-968A-6C047A49801B}" destId="{9995D443-BCF8-4D83-919A-1B611D255441}" srcOrd="8" destOrd="0" presId="urn:microsoft.com/office/officeart/2005/8/layout/default"/>
    <dgm:cxn modelId="{EBFBCD95-9BE1-40F3-AD25-71B6449F5A65}" type="presParOf" srcId="{CFDF258B-2B34-46E3-968A-6C047A49801B}" destId="{4FF4F6B5-6E95-429F-A342-1939913F86D8}" srcOrd="9" destOrd="0" presId="urn:microsoft.com/office/officeart/2005/8/layout/default"/>
    <dgm:cxn modelId="{B6848A20-59AB-4BF4-BA6A-B51FE10AF522}" type="presParOf" srcId="{CFDF258B-2B34-46E3-968A-6C047A49801B}" destId="{81548A08-D75F-4260-B505-687BAC5C542A}" srcOrd="10" destOrd="0" presId="urn:microsoft.com/office/officeart/2005/8/layout/default"/>
    <dgm:cxn modelId="{B208495D-33F8-47BA-9F78-436BD01E0A9C}" type="presParOf" srcId="{CFDF258B-2B34-46E3-968A-6C047A49801B}" destId="{9188569C-4088-4873-A76E-1D2056FEA527}" srcOrd="11" destOrd="0" presId="urn:microsoft.com/office/officeart/2005/8/layout/default"/>
    <dgm:cxn modelId="{3A895454-8475-4641-9229-BE182F7B1469}" type="presParOf" srcId="{CFDF258B-2B34-46E3-968A-6C047A49801B}" destId="{A0579B3C-8923-4117-B4A8-477162721C06}" srcOrd="12" destOrd="0" presId="urn:microsoft.com/office/officeart/2005/8/layout/default"/>
    <dgm:cxn modelId="{74DE8F12-83DE-4129-A9EF-B2DEE2AC56D2}" type="presParOf" srcId="{CFDF258B-2B34-46E3-968A-6C047A49801B}" destId="{3909173F-1885-455E-B7F9-5A6BDE866F10}" srcOrd="13" destOrd="0" presId="urn:microsoft.com/office/officeart/2005/8/layout/default"/>
    <dgm:cxn modelId="{05599035-86D4-4039-8A63-39C4E5BD5D48}" type="presParOf" srcId="{CFDF258B-2B34-46E3-968A-6C047A49801B}" destId="{67C1A4CA-9573-4D3D-8292-3118F3A02DAF}" srcOrd="14" destOrd="0" presId="urn:microsoft.com/office/officeart/2005/8/layout/default"/>
    <dgm:cxn modelId="{0EDEAB53-FCA4-4140-8CBE-B0F92487D8D4}" type="presParOf" srcId="{CFDF258B-2B34-46E3-968A-6C047A49801B}" destId="{6EF4EA80-2ABD-4288-BED4-0BAB252F4466}" srcOrd="15" destOrd="0" presId="urn:microsoft.com/office/officeart/2005/8/layout/default"/>
    <dgm:cxn modelId="{D6C06C32-B052-4D97-BA07-8BDB1A992526}" type="presParOf" srcId="{CFDF258B-2B34-46E3-968A-6C047A49801B}" destId="{ABDA3E2A-F0CF-4F0A-8CF3-DF483B3C201A}" srcOrd="1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4CF404-80FE-4D66-835D-FACCAC1EB9F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BCBFDA7-804C-4A5F-A0FB-9CED31BA4607}">
      <dgm:prSet/>
      <dgm:spPr>
        <a:solidFill>
          <a:schemeClr val="accent2">
            <a:lumMod val="60000"/>
            <a:lumOff val="40000"/>
          </a:schemeClr>
        </a:solidFill>
      </dgm:spPr>
      <dgm:t>
        <a:bodyPr/>
        <a:lstStyle/>
        <a:p>
          <a:r>
            <a:rPr lang="en-US" b="1" dirty="0" smtClean="0">
              <a:solidFill>
                <a:schemeClr val="tx1"/>
              </a:solidFill>
            </a:rPr>
            <a:t>Certification, License Registration, &amp; Training (CLRT)</a:t>
          </a:r>
        </a:p>
        <a:p>
          <a:r>
            <a:rPr lang="en-US" b="1" dirty="0" smtClean="0">
              <a:solidFill>
                <a:schemeClr val="tx1"/>
              </a:solidFill>
            </a:rPr>
            <a:t>804-786-3798</a:t>
          </a:r>
        </a:p>
      </dgm:t>
    </dgm:pt>
    <dgm:pt modelId="{BC4CA1D9-13E8-4A93-AE1D-0122D39F6CFF}" type="parTrans" cxnId="{03B2F073-148A-4936-A698-A91D82C483C9}">
      <dgm:prSet/>
      <dgm:spPr/>
      <dgm:t>
        <a:bodyPr/>
        <a:lstStyle/>
        <a:p>
          <a:endParaRPr lang="en-US"/>
        </a:p>
      </dgm:t>
    </dgm:pt>
    <dgm:pt modelId="{8C173D1B-C65C-4C4B-86FD-D638011A278A}" type="sibTrans" cxnId="{03B2F073-148A-4936-A698-A91D82C483C9}">
      <dgm:prSet/>
      <dgm:spPr/>
      <dgm:t>
        <a:bodyPr/>
        <a:lstStyle/>
        <a:p>
          <a:endParaRPr lang="en-US"/>
        </a:p>
      </dgm:t>
    </dgm:pt>
    <dgm:pt modelId="{14DD7CB6-9EFF-4843-BBDC-818CB47A9D51}">
      <dgm:prSet/>
      <dgm:spPr>
        <a:solidFill>
          <a:schemeClr val="accent2">
            <a:lumMod val="60000"/>
            <a:lumOff val="40000"/>
          </a:schemeClr>
        </a:solidFill>
      </dgm:spPr>
      <dgm:t>
        <a:bodyPr/>
        <a:lstStyle/>
        <a:p>
          <a:r>
            <a:rPr lang="en-US" b="1" dirty="0" smtClean="0">
              <a:solidFill>
                <a:schemeClr val="tx1"/>
              </a:solidFill>
            </a:rPr>
            <a:t>Enforcement &amp; Field Operations</a:t>
          </a:r>
        </a:p>
        <a:p>
          <a:r>
            <a:rPr lang="en-US" b="1" dirty="0" smtClean="0">
              <a:solidFill>
                <a:schemeClr val="tx1"/>
              </a:solidFill>
            </a:rPr>
            <a:t>804-371-6560</a:t>
          </a:r>
          <a:endParaRPr lang="en-US" b="1" dirty="0">
            <a:solidFill>
              <a:schemeClr val="tx1"/>
            </a:solidFill>
          </a:endParaRPr>
        </a:p>
      </dgm:t>
    </dgm:pt>
    <dgm:pt modelId="{66DC6561-0609-4A31-9F11-6A61C11C8663}" type="parTrans" cxnId="{6B91ACF6-3C6A-406F-9606-9A68ACF508A7}">
      <dgm:prSet/>
      <dgm:spPr/>
      <dgm:t>
        <a:bodyPr/>
        <a:lstStyle/>
        <a:p>
          <a:endParaRPr lang="en-US"/>
        </a:p>
      </dgm:t>
    </dgm:pt>
    <dgm:pt modelId="{3314B4BD-5F50-494F-A787-630D2CDA57F0}" type="sibTrans" cxnId="{6B91ACF6-3C6A-406F-9606-9A68ACF508A7}">
      <dgm:prSet/>
      <dgm:spPr/>
      <dgm:t>
        <a:bodyPr/>
        <a:lstStyle/>
        <a:p>
          <a:endParaRPr lang="en-US"/>
        </a:p>
      </dgm:t>
    </dgm:pt>
    <dgm:pt modelId="{218D9978-9CC0-40FC-A08A-B36F0231982B}">
      <dgm:prSet/>
      <dgm:spPr>
        <a:solidFill>
          <a:schemeClr val="accent2">
            <a:lumMod val="60000"/>
            <a:lumOff val="40000"/>
          </a:schemeClr>
        </a:solidFill>
      </dgm:spPr>
      <dgm:t>
        <a:bodyPr/>
        <a:lstStyle/>
        <a:p>
          <a:r>
            <a:rPr lang="en-US" b="1" dirty="0" smtClean="0">
              <a:solidFill>
                <a:schemeClr val="tx1"/>
              </a:solidFill>
            </a:rPr>
            <a:t>Compliance</a:t>
          </a:r>
        </a:p>
        <a:p>
          <a:r>
            <a:rPr lang="en-US" b="1" dirty="0" smtClean="0">
              <a:solidFill>
                <a:schemeClr val="tx1"/>
              </a:solidFill>
            </a:rPr>
            <a:t>804-371-8485</a:t>
          </a:r>
        </a:p>
      </dgm:t>
    </dgm:pt>
    <dgm:pt modelId="{A390768C-8FB3-4CE9-BA70-F51D11345B42}" type="parTrans" cxnId="{C000C6C0-F371-4D22-BDCC-E5DC80670865}">
      <dgm:prSet/>
      <dgm:spPr/>
      <dgm:t>
        <a:bodyPr/>
        <a:lstStyle/>
        <a:p>
          <a:endParaRPr lang="en-US"/>
        </a:p>
      </dgm:t>
    </dgm:pt>
    <dgm:pt modelId="{DD3F7987-C993-41FA-9B95-15BCFB1898F7}" type="sibTrans" cxnId="{C000C6C0-F371-4D22-BDCC-E5DC80670865}">
      <dgm:prSet/>
      <dgm:spPr/>
      <dgm:t>
        <a:bodyPr/>
        <a:lstStyle/>
        <a:p>
          <a:endParaRPr lang="en-US"/>
        </a:p>
      </dgm:t>
    </dgm:pt>
    <dgm:pt modelId="{C0C4B264-74D0-40B4-BD45-612295709C80}">
      <dgm:prSet/>
      <dgm:spPr>
        <a:solidFill>
          <a:schemeClr val="accent2">
            <a:lumMod val="60000"/>
            <a:lumOff val="40000"/>
          </a:schemeClr>
        </a:solidFill>
      </dgm:spPr>
      <dgm:t>
        <a:bodyPr/>
        <a:lstStyle/>
        <a:p>
          <a:r>
            <a:rPr lang="en-US" b="1" dirty="0" smtClean="0">
              <a:solidFill>
                <a:schemeClr val="tx1"/>
              </a:solidFill>
            </a:rPr>
            <a:t>Environmental Programs</a:t>
          </a:r>
        </a:p>
        <a:p>
          <a:r>
            <a:rPr lang="en-US" b="1" dirty="0" smtClean="0">
              <a:solidFill>
                <a:schemeClr val="tx1"/>
              </a:solidFill>
            </a:rPr>
            <a:t>804-371-6561</a:t>
          </a:r>
        </a:p>
      </dgm:t>
    </dgm:pt>
    <dgm:pt modelId="{07BB31EB-AB6F-4C6B-813B-69D2C38AD3A6}" type="parTrans" cxnId="{6BA0C2CF-59B0-45B9-8A63-75B1BFA7C42F}">
      <dgm:prSet/>
      <dgm:spPr/>
      <dgm:t>
        <a:bodyPr/>
        <a:lstStyle/>
        <a:p>
          <a:endParaRPr lang="en-US"/>
        </a:p>
      </dgm:t>
    </dgm:pt>
    <dgm:pt modelId="{F5013E3A-2F61-4780-9EA2-FE2B600C14F4}" type="sibTrans" cxnId="{6BA0C2CF-59B0-45B9-8A63-75B1BFA7C42F}">
      <dgm:prSet/>
      <dgm:spPr/>
      <dgm:t>
        <a:bodyPr/>
        <a:lstStyle/>
        <a:p>
          <a:endParaRPr lang="en-US"/>
        </a:p>
      </dgm:t>
    </dgm:pt>
    <dgm:pt modelId="{CBF886E5-7BE0-402F-9884-9E3E0F4EE621}">
      <dgm:prSet/>
      <dgm:spPr>
        <a:solidFill>
          <a:schemeClr val="accent2">
            <a:lumMod val="60000"/>
            <a:lumOff val="40000"/>
          </a:schemeClr>
        </a:solidFill>
      </dgm:spPr>
      <dgm:t>
        <a:bodyPr/>
        <a:lstStyle/>
        <a:p>
          <a:r>
            <a:rPr lang="en-US" b="1" dirty="0" smtClean="0">
              <a:solidFill>
                <a:schemeClr val="tx1"/>
              </a:solidFill>
            </a:rPr>
            <a:t>Program Manager</a:t>
          </a:r>
        </a:p>
        <a:p>
          <a:r>
            <a:rPr lang="en-US" b="1" dirty="0" smtClean="0">
              <a:solidFill>
                <a:schemeClr val="tx1"/>
              </a:solidFill>
            </a:rPr>
            <a:t>804-371-6559</a:t>
          </a:r>
        </a:p>
      </dgm:t>
    </dgm:pt>
    <dgm:pt modelId="{B2EEE5E3-1CC8-4274-8560-926E73C34CBF}" type="parTrans" cxnId="{5C3113BA-DE6C-41B3-8094-991025ED11AC}">
      <dgm:prSet/>
      <dgm:spPr/>
      <dgm:t>
        <a:bodyPr/>
        <a:lstStyle/>
        <a:p>
          <a:endParaRPr lang="en-US"/>
        </a:p>
      </dgm:t>
    </dgm:pt>
    <dgm:pt modelId="{08051BCD-CE0A-43A9-8148-8BACB5EE1BD2}" type="sibTrans" cxnId="{5C3113BA-DE6C-41B3-8094-991025ED11AC}">
      <dgm:prSet/>
      <dgm:spPr/>
      <dgm:t>
        <a:bodyPr/>
        <a:lstStyle/>
        <a:p>
          <a:endParaRPr lang="en-US"/>
        </a:p>
      </dgm:t>
    </dgm:pt>
    <dgm:pt modelId="{057917CA-79AE-4F7B-8AFF-E864F2E832D9}" type="pres">
      <dgm:prSet presAssocID="{BC4CF404-80FE-4D66-835D-FACCAC1EB9F4}" presName="diagram" presStyleCnt="0">
        <dgm:presLayoutVars>
          <dgm:dir/>
          <dgm:resizeHandles val="exact"/>
        </dgm:presLayoutVars>
      </dgm:prSet>
      <dgm:spPr/>
      <dgm:t>
        <a:bodyPr/>
        <a:lstStyle/>
        <a:p>
          <a:endParaRPr lang="en-US"/>
        </a:p>
      </dgm:t>
    </dgm:pt>
    <dgm:pt modelId="{98BCEF5E-ADD1-40D0-B07F-15F290F2F17C}" type="pres">
      <dgm:prSet presAssocID="{CBF886E5-7BE0-402F-9884-9E3E0F4EE621}" presName="node" presStyleLbl="node1" presStyleIdx="0" presStyleCnt="5">
        <dgm:presLayoutVars>
          <dgm:bulletEnabled val="1"/>
        </dgm:presLayoutVars>
      </dgm:prSet>
      <dgm:spPr/>
      <dgm:t>
        <a:bodyPr/>
        <a:lstStyle/>
        <a:p>
          <a:endParaRPr lang="en-US"/>
        </a:p>
      </dgm:t>
    </dgm:pt>
    <dgm:pt modelId="{A7CA7A07-62B1-4B03-8994-FCD9A0C11E86}" type="pres">
      <dgm:prSet presAssocID="{08051BCD-CE0A-43A9-8148-8BACB5EE1BD2}" presName="sibTrans" presStyleCnt="0"/>
      <dgm:spPr/>
    </dgm:pt>
    <dgm:pt modelId="{89FB8EDC-6089-48B4-B156-780BEB7058BB}" type="pres">
      <dgm:prSet presAssocID="{218D9978-9CC0-40FC-A08A-B36F0231982B}" presName="node" presStyleLbl="node1" presStyleIdx="1" presStyleCnt="5" custLinFactY="18590" custLinFactNeighborX="71538" custLinFactNeighborY="100000">
        <dgm:presLayoutVars>
          <dgm:bulletEnabled val="1"/>
        </dgm:presLayoutVars>
      </dgm:prSet>
      <dgm:spPr/>
      <dgm:t>
        <a:bodyPr/>
        <a:lstStyle/>
        <a:p>
          <a:endParaRPr lang="en-US"/>
        </a:p>
      </dgm:t>
    </dgm:pt>
    <dgm:pt modelId="{650A6740-E109-45A9-8073-FF1303555316}" type="pres">
      <dgm:prSet presAssocID="{DD3F7987-C993-41FA-9B95-15BCFB1898F7}" presName="sibTrans" presStyleCnt="0"/>
      <dgm:spPr/>
    </dgm:pt>
    <dgm:pt modelId="{FC63981E-AD29-485A-A99C-A31996C9A5C8}" type="pres">
      <dgm:prSet presAssocID="{14DD7CB6-9EFF-4843-BBDC-818CB47A9D51}" presName="node" presStyleLbl="node1" presStyleIdx="2" presStyleCnt="5" custLinFactX="-55385" custLinFactY="18590" custLinFactNeighborX="-100000" custLinFactNeighborY="100000">
        <dgm:presLayoutVars>
          <dgm:bulletEnabled val="1"/>
        </dgm:presLayoutVars>
      </dgm:prSet>
      <dgm:spPr/>
      <dgm:t>
        <a:bodyPr/>
        <a:lstStyle/>
        <a:p>
          <a:endParaRPr lang="en-US"/>
        </a:p>
      </dgm:t>
    </dgm:pt>
    <dgm:pt modelId="{B5B4CF0F-A5C7-4131-9BD2-9FA5BC7B036E}" type="pres">
      <dgm:prSet presAssocID="{3314B4BD-5F50-494F-A787-630D2CDA57F0}" presName="sibTrans" presStyleCnt="0"/>
      <dgm:spPr/>
    </dgm:pt>
    <dgm:pt modelId="{7BEB7B19-E2EC-4BB1-847A-84BA6D473BC6}" type="pres">
      <dgm:prSet presAssocID="{DBCBFDA7-804C-4A5F-A0FB-9CED31BA4607}" presName="node" presStyleLbl="node1" presStyleIdx="3" presStyleCnt="5" custLinFactX="59340" custLinFactY="-13994" custLinFactNeighborX="100000" custLinFactNeighborY="-100000">
        <dgm:presLayoutVars>
          <dgm:bulletEnabled val="1"/>
        </dgm:presLayoutVars>
      </dgm:prSet>
      <dgm:spPr/>
      <dgm:t>
        <a:bodyPr/>
        <a:lstStyle/>
        <a:p>
          <a:endParaRPr lang="en-US"/>
        </a:p>
      </dgm:t>
    </dgm:pt>
    <dgm:pt modelId="{E3D1B716-89FC-45D2-9E62-270114645178}" type="pres">
      <dgm:prSet presAssocID="{8C173D1B-C65C-4C4B-86FD-D638011A278A}" presName="sibTrans" presStyleCnt="0"/>
      <dgm:spPr/>
    </dgm:pt>
    <dgm:pt modelId="{040671BB-2F91-47B4-A8C0-45263A13D339}" type="pres">
      <dgm:prSet presAssocID="{C0C4B264-74D0-40B4-BD45-612295709C80}" presName="node" presStyleLbl="node1" presStyleIdx="4" presStyleCnt="5" custLinFactY="-16026" custLinFactNeighborX="-57308" custLinFactNeighborY="-100000">
        <dgm:presLayoutVars>
          <dgm:bulletEnabled val="1"/>
        </dgm:presLayoutVars>
      </dgm:prSet>
      <dgm:spPr/>
      <dgm:t>
        <a:bodyPr/>
        <a:lstStyle/>
        <a:p>
          <a:endParaRPr lang="en-US"/>
        </a:p>
      </dgm:t>
    </dgm:pt>
  </dgm:ptLst>
  <dgm:cxnLst>
    <dgm:cxn modelId="{DB39CB7C-AACD-4755-9860-A2B1858352ED}" type="presOf" srcId="{BC4CF404-80FE-4D66-835D-FACCAC1EB9F4}" destId="{057917CA-79AE-4F7B-8AFF-E864F2E832D9}" srcOrd="0" destOrd="0" presId="urn:microsoft.com/office/officeart/2005/8/layout/default"/>
    <dgm:cxn modelId="{B89C1A82-D6BD-4EA7-A4A3-E916CFDEBD2F}" type="presOf" srcId="{DBCBFDA7-804C-4A5F-A0FB-9CED31BA4607}" destId="{7BEB7B19-E2EC-4BB1-847A-84BA6D473BC6}" srcOrd="0" destOrd="0" presId="urn:microsoft.com/office/officeart/2005/8/layout/default"/>
    <dgm:cxn modelId="{6B91ACF6-3C6A-406F-9606-9A68ACF508A7}" srcId="{BC4CF404-80FE-4D66-835D-FACCAC1EB9F4}" destId="{14DD7CB6-9EFF-4843-BBDC-818CB47A9D51}" srcOrd="2" destOrd="0" parTransId="{66DC6561-0609-4A31-9F11-6A61C11C8663}" sibTransId="{3314B4BD-5F50-494F-A787-630D2CDA57F0}"/>
    <dgm:cxn modelId="{CC4B711B-9F3C-4866-808E-AF5F0202AA5E}" type="presOf" srcId="{14DD7CB6-9EFF-4843-BBDC-818CB47A9D51}" destId="{FC63981E-AD29-485A-A99C-A31996C9A5C8}" srcOrd="0" destOrd="0" presId="urn:microsoft.com/office/officeart/2005/8/layout/default"/>
    <dgm:cxn modelId="{80CF56AC-B182-4AF3-B017-A0A73C4A5771}" type="presOf" srcId="{218D9978-9CC0-40FC-A08A-B36F0231982B}" destId="{89FB8EDC-6089-48B4-B156-780BEB7058BB}" srcOrd="0" destOrd="0" presId="urn:microsoft.com/office/officeart/2005/8/layout/default"/>
    <dgm:cxn modelId="{03B2F073-148A-4936-A698-A91D82C483C9}" srcId="{BC4CF404-80FE-4D66-835D-FACCAC1EB9F4}" destId="{DBCBFDA7-804C-4A5F-A0FB-9CED31BA4607}" srcOrd="3" destOrd="0" parTransId="{BC4CA1D9-13E8-4A93-AE1D-0122D39F6CFF}" sibTransId="{8C173D1B-C65C-4C4B-86FD-D638011A278A}"/>
    <dgm:cxn modelId="{C000C6C0-F371-4D22-BDCC-E5DC80670865}" srcId="{BC4CF404-80FE-4D66-835D-FACCAC1EB9F4}" destId="{218D9978-9CC0-40FC-A08A-B36F0231982B}" srcOrd="1" destOrd="0" parTransId="{A390768C-8FB3-4CE9-BA70-F51D11345B42}" sibTransId="{DD3F7987-C993-41FA-9B95-15BCFB1898F7}"/>
    <dgm:cxn modelId="{7A9B13FF-44F9-493D-9631-974346034C19}" type="presOf" srcId="{C0C4B264-74D0-40B4-BD45-612295709C80}" destId="{040671BB-2F91-47B4-A8C0-45263A13D339}" srcOrd="0" destOrd="0" presId="urn:microsoft.com/office/officeart/2005/8/layout/default"/>
    <dgm:cxn modelId="{6BA0C2CF-59B0-45B9-8A63-75B1BFA7C42F}" srcId="{BC4CF404-80FE-4D66-835D-FACCAC1EB9F4}" destId="{C0C4B264-74D0-40B4-BD45-612295709C80}" srcOrd="4" destOrd="0" parTransId="{07BB31EB-AB6F-4C6B-813B-69D2C38AD3A6}" sibTransId="{F5013E3A-2F61-4780-9EA2-FE2B600C14F4}"/>
    <dgm:cxn modelId="{5C3113BA-DE6C-41B3-8094-991025ED11AC}" srcId="{BC4CF404-80FE-4D66-835D-FACCAC1EB9F4}" destId="{CBF886E5-7BE0-402F-9884-9E3E0F4EE621}" srcOrd="0" destOrd="0" parTransId="{B2EEE5E3-1CC8-4274-8560-926E73C34CBF}" sibTransId="{08051BCD-CE0A-43A9-8148-8BACB5EE1BD2}"/>
    <dgm:cxn modelId="{843FE710-49F0-4DAE-8B96-3A16E5FAFD92}" type="presOf" srcId="{CBF886E5-7BE0-402F-9884-9E3E0F4EE621}" destId="{98BCEF5E-ADD1-40D0-B07F-15F290F2F17C}" srcOrd="0" destOrd="0" presId="urn:microsoft.com/office/officeart/2005/8/layout/default"/>
    <dgm:cxn modelId="{EDA3FF8C-09F4-4086-A052-D57E5776CAAA}" type="presParOf" srcId="{057917CA-79AE-4F7B-8AFF-E864F2E832D9}" destId="{98BCEF5E-ADD1-40D0-B07F-15F290F2F17C}" srcOrd="0" destOrd="0" presId="urn:microsoft.com/office/officeart/2005/8/layout/default"/>
    <dgm:cxn modelId="{948E884B-32FD-4CDF-9286-F35AF88A7891}" type="presParOf" srcId="{057917CA-79AE-4F7B-8AFF-E864F2E832D9}" destId="{A7CA7A07-62B1-4B03-8994-FCD9A0C11E86}" srcOrd="1" destOrd="0" presId="urn:microsoft.com/office/officeart/2005/8/layout/default"/>
    <dgm:cxn modelId="{4607D544-0312-4816-92A2-5FCFA6F2B4D3}" type="presParOf" srcId="{057917CA-79AE-4F7B-8AFF-E864F2E832D9}" destId="{89FB8EDC-6089-48B4-B156-780BEB7058BB}" srcOrd="2" destOrd="0" presId="urn:microsoft.com/office/officeart/2005/8/layout/default"/>
    <dgm:cxn modelId="{0B004855-8849-41DB-B33E-52ECAB54C031}" type="presParOf" srcId="{057917CA-79AE-4F7B-8AFF-E864F2E832D9}" destId="{650A6740-E109-45A9-8073-FF1303555316}" srcOrd="3" destOrd="0" presId="urn:microsoft.com/office/officeart/2005/8/layout/default"/>
    <dgm:cxn modelId="{7E4CFF1B-1690-44CA-9BAF-3E646277F001}" type="presParOf" srcId="{057917CA-79AE-4F7B-8AFF-E864F2E832D9}" destId="{FC63981E-AD29-485A-A99C-A31996C9A5C8}" srcOrd="4" destOrd="0" presId="urn:microsoft.com/office/officeart/2005/8/layout/default"/>
    <dgm:cxn modelId="{61B30AB0-77BE-4868-9EC0-9D81228379A4}" type="presParOf" srcId="{057917CA-79AE-4F7B-8AFF-E864F2E832D9}" destId="{B5B4CF0F-A5C7-4131-9BD2-9FA5BC7B036E}" srcOrd="5" destOrd="0" presId="urn:microsoft.com/office/officeart/2005/8/layout/default"/>
    <dgm:cxn modelId="{A66F88CD-9630-446B-8247-E61C331577AA}" type="presParOf" srcId="{057917CA-79AE-4F7B-8AFF-E864F2E832D9}" destId="{7BEB7B19-E2EC-4BB1-847A-84BA6D473BC6}" srcOrd="6" destOrd="0" presId="urn:microsoft.com/office/officeart/2005/8/layout/default"/>
    <dgm:cxn modelId="{F9C9A889-0895-4D45-BFEE-DE68A2D7F18D}" type="presParOf" srcId="{057917CA-79AE-4F7B-8AFF-E864F2E832D9}" destId="{E3D1B716-89FC-45D2-9E62-270114645178}" srcOrd="7" destOrd="0" presId="urn:microsoft.com/office/officeart/2005/8/layout/default"/>
    <dgm:cxn modelId="{7C825771-D349-4D97-B3CE-F73A285CD263}" type="presParOf" srcId="{057917CA-79AE-4F7B-8AFF-E864F2E832D9}" destId="{040671BB-2F91-47B4-A8C0-45263A13D33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4CF404-80FE-4D66-835D-FACCAC1EB9F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BCBFDA7-804C-4A5F-A0FB-9CED31BA4607}">
      <dgm:prSet/>
      <dgm:spPr>
        <a:solidFill>
          <a:schemeClr val="accent2">
            <a:lumMod val="60000"/>
            <a:lumOff val="40000"/>
          </a:schemeClr>
        </a:solidFill>
      </dgm:spPr>
      <dgm:t>
        <a:bodyPr/>
        <a:lstStyle/>
        <a:p>
          <a:r>
            <a:rPr lang="en-US" b="1" dirty="0" smtClean="0">
              <a:solidFill>
                <a:schemeClr val="tx1"/>
              </a:solidFill>
            </a:rPr>
            <a:t>Certification, License Registration, &amp; Training (CLRT)</a:t>
          </a:r>
        </a:p>
        <a:p>
          <a:r>
            <a:rPr lang="en-US" b="1" dirty="0" smtClean="0">
              <a:solidFill>
                <a:schemeClr val="tx1"/>
              </a:solidFill>
            </a:rPr>
            <a:t>804-786-3798</a:t>
          </a:r>
        </a:p>
      </dgm:t>
    </dgm:pt>
    <dgm:pt modelId="{BC4CA1D9-13E8-4A93-AE1D-0122D39F6CFF}" type="parTrans" cxnId="{03B2F073-148A-4936-A698-A91D82C483C9}">
      <dgm:prSet/>
      <dgm:spPr/>
      <dgm:t>
        <a:bodyPr/>
        <a:lstStyle/>
        <a:p>
          <a:endParaRPr lang="en-US"/>
        </a:p>
      </dgm:t>
    </dgm:pt>
    <dgm:pt modelId="{8C173D1B-C65C-4C4B-86FD-D638011A278A}" type="sibTrans" cxnId="{03B2F073-148A-4936-A698-A91D82C483C9}">
      <dgm:prSet/>
      <dgm:spPr/>
      <dgm:t>
        <a:bodyPr/>
        <a:lstStyle/>
        <a:p>
          <a:endParaRPr lang="en-US"/>
        </a:p>
      </dgm:t>
    </dgm:pt>
    <dgm:pt modelId="{14DD7CB6-9EFF-4843-BBDC-818CB47A9D51}">
      <dgm:prSet/>
      <dgm:spPr>
        <a:solidFill>
          <a:schemeClr val="accent2">
            <a:lumMod val="60000"/>
            <a:lumOff val="40000"/>
          </a:schemeClr>
        </a:solidFill>
      </dgm:spPr>
      <dgm:t>
        <a:bodyPr/>
        <a:lstStyle/>
        <a:p>
          <a:r>
            <a:rPr lang="en-US" b="1" dirty="0" smtClean="0">
              <a:solidFill>
                <a:schemeClr val="tx1"/>
              </a:solidFill>
            </a:rPr>
            <a:t>Enforcement &amp; Field Operations</a:t>
          </a:r>
        </a:p>
        <a:p>
          <a:r>
            <a:rPr lang="en-US" b="1" dirty="0" smtClean="0">
              <a:solidFill>
                <a:schemeClr val="tx1"/>
              </a:solidFill>
            </a:rPr>
            <a:t>804-371-6560</a:t>
          </a:r>
          <a:endParaRPr lang="en-US" b="1" dirty="0">
            <a:solidFill>
              <a:schemeClr val="tx1"/>
            </a:solidFill>
          </a:endParaRPr>
        </a:p>
      </dgm:t>
    </dgm:pt>
    <dgm:pt modelId="{66DC6561-0609-4A31-9F11-6A61C11C8663}" type="parTrans" cxnId="{6B91ACF6-3C6A-406F-9606-9A68ACF508A7}">
      <dgm:prSet/>
      <dgm:spPr/>
      <dgm:t>
        <a:bodyPr/>
        <a:lstStyle/>
        <a:p>
          <a:endParaRPr lang="en-US"/>
        </a:p>
      </dgm:t>
    </dgm:pt>
    <dgm:pt modelId="{3314B4BD-5F50-494F-A787-630D2CDA57F0}" type="sibTrans" cxnId="{6B91ACF6-3C6A-406F-9606-9A68ACF508A7}">
      <dgm:prSet/>
      <dgm:spPr/>
      <dgm:t>
        <a:bodyPr/>
        <a:lstStyle/>
        <a:p>
          <a:endParaRPr lang="en-US"/>
        </a:p>
      </dgm:t>
    </dgm:pt>
    <dgm:pt modelId="{218D9978-9CC0-40FC-A08A-B36F0231982B}">
      <dgm:prSet/>
      <dgm:spPr>
        <a:solidFill>
          <a:schemeClr val="accent2">
            <a:lumMod val="60000"/>
            <a:lumOff val="40000"/>
          </a:schemeClr>
        </a:solidFill>
      </dgm:spPr>
      <dgm:t>
        <a:bodyPr/>
        <a:lstStyle/>
        <a:p>
          <a:r>
            <a:rPr lang="en-US" b="1" dirty="0" smtClean="0">
              <a:solidFill>
                <a:schemeClr val="tx1"/>
              </a:solidFill>
            </a:rPr>
            <a:t>Compliance</a:t>
          </a:r>
        </a:p>
        <a:p>
          <a:r>
            <a:rPr lang="en-US" b="1" dirty="0" smtClean="0">
              <a:solidFill>
                <a:schemeClr val="tx1"/>
              </a:solidFill>
            </a:rPr>
            <a:t>804-371-8485</a:t>
          </a:r>
        </a:p>
      </dgm:t>
    </dgm:pt>
    <dgm:pt modelId="{A390768C-8FB3-4CE9-BA70-F51D11345B42}" type="parTrans" cxnId="{C000C6C0-F371-4D22-BDCC-E5DC80670865}">
      <dgm:prSet/>
      <dgm:spPr/>
      <dgm:t>
        <a:bodyPr/>
        <a:lstStyle/>
        <a:p>
          <a:endParaRPr lang="en-US"/>
        </a:p>
      </dgm:t>
    </dgm:pt>
    <dgm:pt modelId="{DD3F7987-C993-41FA-9B95-15BCFB1898F7}" type="sibTrans" cxnId="{C000C6C0-F371-4D22-BDCC-E5DC80670865}">
      <dgm:prSet/>
      <dgm:spPr/>
      <dgm:t>
        <a:bodyPr/>
        <a:lstStyle/>
        <a:p>
          <a:endParaRPr lang="en-US"/>
        </a:p>
      </dgm:t>
    </dgm:pt>
    <dgm:pt modelId="{C0C4B264-74D0-40B4-BD45-612295709C80}">
      <dgm:prSet/>
      <dgm:spPr>
        <a:solidFill>
          <a:schemeClr val="accent2">
            <a:lumMod val="60000"/>
            <a:lumOff val="40000"/>
          </a:schemeClr>
        </a:solidFill>
      </dgm:spPr>
      <dgm:t>
        <a:bodyPr/>
        <a:lstStyle/>
        <a:p>
          <a:r>
            <a:rPr lang="en-US" b="1" dirty="0" smtClean="0">
              <a:solidFill>
                <a:schemeClr val="tx1"/>
              </a:solidFill>
            </a:rPr>
            <a:t>Environmental Programs</a:t>
          </a:r>
        </a:p>
        <a:p>
          <a:r>
            <a:rPr lang="en-US" b="1" dirty="0" smtClean="0">
              <a:solidFill>
                <a:schemeClr val="tx1"/>
              </a:solidFill>
            </a:rPr>
            <a:t>804-371-6561</a:t>
          </a:r>
        </a:p>
      </dgm:t>
    </dgm:pt>
    <dgm:pt modelId="{07BB31EB-AB6F-4C6B-813B-69D2C38AD3A6}" type="parTrans" cxnId="{6BA0C2CF-59B0-45B9-8A63-75B1BFA7C42F}">
      <dgm:prSet/>
      <dgm:spPr/>
      <dgm:t>
        <a:bodyPr/>
        <a:lstStyle/>
        <a:p>
          <a:endParaRPr lang="en-US"/>
        </a:p>
      </dgm:t>
    </dgm:pt>
    <dgm:pt modelId="{F5013E3A-2F61-4780-9EA2-FE2B600C14F4}" type="sibTrans" cxnId="{6BA0C2CF-59B0-45B9-8A63-75B1BFA7C42F}">
      <dgm:prSet/>
      <dgm:spPr/>
      <dgm:t>
        <a:bodyPr/>
        <a:lstStyle/>
        <a:p>
          <a:endParaRPr lang="en-US"/>
        </a:p>
      </dgm:t>
    </dgm:pt>
    <dgm:pt modelId="{CBF886E5-7BE0-402F-9884-9E3E0F4EE621}">
      <dgm:prSet/>
      <dgm:spPr>
        <a:solidFill>
          <a:schemeClr val="accent2">
            <a:lumMod val="60000"/>
            <a:lumOff val="40000"/>
          </a:schemeClr>
        </a:solidFill>
      </dgm:spPr>
      <dgm:t>
        <a:bodyPr/>
        <a:lstStyle/>
        <a:p>
          <a:r>
            <a:rPr lang="en-US" b="1" dirty="0" smtClean="0">
              <a:solidFill>
                <a:schemeClr val="tx1"/>
              </a:solidFill>
            </a:rPr>
            <a:t>Program Manager</a:t>
          </a:r>
        </a:p>
        <a:p>
          <a:r>
            <a:rPr lang="en-US" b="1" dirty="0" smtClean="0">
              <a:solidFill>
                <a:schemeClr val="tx1"/>
              </a:solidFill>
            </a:rPr>
            <a:t>804-371-6559</a:t>
          </a:r>
        </a:p>
      </dgm:t>
    </dgm:pt>
    <dgm:pt modelId="{B2EEE5E3-1CC8-4274-8560-926E73C34CBF}" type="parTrans" cxnId="{5C3113BA-DE6C-41B3-8094-991025ED11AC}">
      <dgm:prSet/>
      <dgm:spPr/>
      <dgm:t>
        <a:bodyPr/>
        <a:lstStyle/>
        <a:p>
          <a:endParaRPr lang="en-US"/>
        </a:p>
      </dgm:t>
    </dgm:pt>
    <dgm:pt modelId="{08051BCD-CE0A-43A9-8148-8BACB5EE1BD2}" type="sibTrans" cxnId="{5C3113BA-DE6C-41B3-8094-991025ED11AC}">
      <dgm:prSet/>
      <dgm:spPr/>
      <dgm:t>
        <a:bodyPr/>
        <a:lstStyle/>
        <a:p>
          <a:endParaRPr lang="en-US"/>
        </a:p>
      </dgm:t>
    </dgm:pt>
    <dgm:pt modelId="{057917CA-79AE-4F7B-8AFF-E864F2E832D9}" type="pres">
      <dgm:prSet presAssocID="{BC4CF404-80FE-4D66-835D-FACCAC1EB9F4}" presName="diagram" presStyleCnt="0">
        <dgm:presLayoutVars>
          <dgm:dir/>
          <dgm:resizeHandles val="exact"/>
        </dgm:presLayoutVars>
      </dgm:prSet>
      <dgm:spPr/>
      <dgm:t>
        <a:bodyPr/>
        <a:lstStyle/>
        <a:p>
          <a:endParaRPr lang="en-US"/>
        </a:p>
      </dgm:t>
    </dgm:pt>
    <dgm:pt modelId="{98BCEF5E-ADD1-40D0-B07F-15F290F2F17C}" type="pres">
      <dgm:prSet presAssocID="{CBF886E5-7BE0-402F-9884-9E3E0F4EE621}" presName="node" presStyleLbl="node1" presStyleIdx="0" presStyleCnt="5">
        <dgm:presLayoutVars>
          <dgm:bulletEnabled val="1"/>
        </dgm:presLayoutVars>
      </dgm:prSet>
      <dgm:spPr/>
      <dgm:t>
        <a:bodyPr/>
        <a:lstStyle/>
        <a:p>
          <a:endParaRPr lang="en-US"/>
        </a:p>
      </dgm:t>
    </dgm:pt>
    <dgm:pt modelId="{A7CA7A07-62B1-4B03-8994-FCD9A0C11E86}" type="pres">
      <dgm:prSet presAssocID="{08051BCD-CE0A-43A9-8148-8BACB5EE1BD2}" presName="sibTrans" presStyleCnt="0"/>
      <dgm:spPr/>
    </dgm:pt>
    <dgm:pt modelId="{89FB8EDC-6089-48B4-B156-780BEB7058BB}" type="pres">
      <dgm:prSet presAssocID="{218D9978-9CC0-40FC-A08A-B36F0231982B}" presName="node" presStyleLbl="node1" presStyleIdx="1" presStyleCnt="5" custLinFactY="18590" custLinFactNeighborX="71538" custLinFactNeighborY="100000">
        <dgm:presLayoutVars>
          <dgm:bulletEnabled val="1"/>
        </dgm:presLayoutVars>
      </dgm:prSet>
      <dgm:spPr/>
      <dgm:t>
        <a:bodyPr/>
        <a:lstStyle/>
        <a:p>
          <a:endParaRPr lang="en-US"/>
        </a:p>
      </dgm:t>
    </dgm:pt>
    <dgm:pt modelId="{650A6740-E109-45A9-8073-FF1303555316}" type="pres">
      <dgm:prSet presAssocID="{DD3F7987-C993-41FA-9B95-15BCFB1898F7}" presName="sibTrans" presStyleCnt="0"/>
      <dgm:spPr/>
    </dgm:pt>
    <dgm:pt modelId="{FC63981E-AD29-485A-A99C-A31996C9A5C8}" type="pres">
      <dgm:prSet presAssocID="{14DD7CB6-9EFF-4843-BBDC-818CB47A9D51}" presName="node" presStyleLbl="node1" presStyleIdx="2" presStyleCnt="5" custLinFactX="-55385" custLinFactY="18590" custLinFactNeighborX="-100000" custLinFactNeighborY="100000">
        <dgm:presLayoutVars>
          <dgm:bulletEnabled val="1"/>
        </dgm:presLayoutVars>
      </dgm:prSet>
      <dgm:spPr/>
      <dgm:t>
        <a:bodyPr/>
        <a:lstStyle/>
        <a:p>
          <a:endParaRPr lang="en-US"/>
        </a:p>
      </dgm:t>
    </dgm:pt>
    <dgm:pt modelId="{B5B4CF0F-A5C7-4131-9BD2-9FA5BC7B036E}" type="pres">
      <dgm:prSet presAssocID="{3314B4BD-5F50-494F-A787-630D2CDA57F0}" presName="sibTrans" presStyleCnt="0"/>
      <dgm:spPr/>
    </dgm:pt>
    <dgm:pt modelId="{7BEB7B19-E2EC-4BB1-847A-84BA6D473BC6}" type="pres">
      <dgm:prSet presAssocID="{DBCBFDA7-804C-4A5F-A0FB-9CED31BA4607}" presName="node" presStyleLbl="node1" presStyleIdx="3" presStyleCnt="5" custLinFactX="59340" custLinFactY="-13994" custLinFactNeighborX="100000" custLinFactNeighborY="-100000">
        <dgm:presLayoutVars>
          <dgm:bulletEnabled val="1"/>
        </dgm:presLayoutVars>
      </dgm:prSet>
      <dgm:spPr/>
      <dgm:t>
        <a:bodyPr/>
        <a:lstStyle/>
        <a:p>
          <a:endParaRPr lang="en-US"/>
        </a:p>
      </dgm:t>
    </dgm:pt>
    <dgm:pt modelId="{E3D1B716-89FC-45D2-9E62-270114645178}" type="pres">
      <dgm:prSet presAssocID="{8C173D1B-C65C-4C4B-86FD-D638011A278A}" presName="sibTrans" presStyleCnt="0"/>
      <dgm:spPr/>
    </dgm:pt>
    <dgm:pt modelId="{040671BB-2F91-47B4-A8C0-45263A13D339}" type="pres">
      <dgm:prSet presAssocID="{C0C4B264-74D0-40B4-BD45-612295709C80}" presName="node" presStyleLbl="node1" presStyleIdx="4" presStyleCnt="5" custLinFactY="-16026" custLinFactNeighborX="-57308" custLinFactNeighborY="-100000">
        <dgm:presLayoutVars>
          <dgm:bulletEnabled val="1"/>
        </dgm:presLayoutVars>
      </dgm:prSet>
      <dgm:spPr/>
      <dgm:t>
        <a:bodyPr/>
        <a:lstStyle/>
        <a:p>
          <a:endParaRPr lang="en-US"/>
        </a:p>
      </dgm:t>
    </dgm:pt>
  </dgm:ptLst>
  <dgm:cxnLst>
    <dgm:cxn modelId="{DB39CB7C-AACD-4755-9860-A2B1858352ED}" type="presOf" srcId="{BC4CF404-80FE-4D66-835D-FACCAC1EB9F4}" destId="{057917CA-79AE-4F7B-8AFF-E864F2E832D9}" srcOrd="0" destOrd="0" presId="urn:microsoft.com/office/officeart/2005/8/layout/default"/>
    <dgm:cxn modelId="{B89C1A82-D6BD-4EA7-A4A3-E916CFDEBD2F}" type="presOf" srcId="{DBCBFDA7-804C-4A5F-A0FB-9CED31BA4607}" destId="{7BEB7B19-E2EC-4BB1-847A-84BA6D473BC6}" srcOrd="0" destOrd="0" presId="urn:microsoft.com/office/officeart/2005/8/layout/default"/>
    <dgm:cxn modelId="{6B91ACF6-3C6A-406F-9606-9A68ACF508A7}" srcId="{BC4CF404-80FE-4D66-835D-FACCAC1EB9F4}" destId="{14DD7CB6-9EFF-4843-BBDC-818CB47A9D51}" srcOrd="2" destOrd="0" parTransId="{66DC6561-0609-4A31-9F11-6A61C11C8663}" sibTransId="{3314B4BD-5F50-494F-A787-630D2CDA57F0}"/>
    <dgm:cxn modelId="{CC4B711B-9F3C-4866-808E-AF5F0202AA5E}" type="presOf" srcId="{14DD7CB6-9EFF-4843-BBDC-818CB47A9D51}" destId="{FC63981E-AD29-485A-A99C-A31996C9A5C8}" srcOrd="0" destOrd="0" presId="urn:microsoft.com/office/officeart/2005/8/layout/default"/>
    <dgm:cxn modelId="{80CF56AC-B182-4AF3-B017-A0A73C4A5771}" type="presOf" srcId="{218D9978-9CC0-40FC-A08A-B36F0231982B}" destId="{89FB8EDC-6089-48B4-B156-780BEB7058BB}" srcOrd="0" destOrd="0" presId="urn:microsoft.com/office/officeart/2005/8/layout/default"/>
    <dgm:cxn modelId="{03B2F073-148A-4936-A698-A91D82C483C9}" srcId="{BC4CF404-80FE-4D66-835D-FACCAC1EB9F4}" destId="{DBCBFDA7-804C-4A5F-A0FB-9CED31BA4607}" srcOrd="3" destOrd="0" parTransId="{BC4CA1D9-13E8-4A93-AE1D-0122D39F6CFF}" sibTransId="{8C173D1B-C65C-4C4B-86FD-D638011A278A}"/>
    <dgm:cxn modelId="{C000C6C0-F371-4D22-BDCC-E5DC80670865}" srcId="{BC4CF404-80FE-4D66-835D-FACCAC1EB9F4}" destId="{218D9978-9CC0-40FC-A08A-B36F0231982B}" srcOrd="1" destOrd="0" parTransId="{A390768C-8FB3-4CE9-BA70-F51D11345B42}" sibTransId="{DD3F7987-C993-41FA-9B95-15BCFB1898F7}"/>
    <dgm:cxn modelId="{7A9B13FF-44F9-493D-9631-974346034C19}" type="presOf" srcId="{C0C4B264-74D0-40B4-BD45-612295709C80}" destId="{040671BB-2F91-47B4-A8C0-45263A13D339}" srcOrd="0" destOrd="0" presId="urn:microsoft.com/office/officeart/2005/8/layout/default"/>
    <dgm:cxn modelId="{6BA0C2CF-59B0-45B9-8A63-75B1BFA7C42F}" srcId="{BC4CF404-80FE-4D66-835D-FACCAC1EB9F4}" destId="{C0C4B264-74D0-40B4-BD45-612295709C80}" srcOrd="4" destOrd="0" parTransId="{07BB31EB-AB6F-4C6B-813B-69D2C38AD3A6}" sibTransId="{F5013E3A-2F61-4780-9EA2-FE2B600C14F4}"/>
    <dgm:cxn modelId="{5C3113BA-DE6C-41B3-8094-991025ED11AC}" srcId="{BC4CF404-80FE-4D66-835D-FACCAC1EB9F4}" destId="{CBF886E5-7BE0-402F-9884-9E3E0F4EE621}" srcOrd="0" destOrd="0" parTransId="{B2EEE5E3-1CC8-4274-8560-926E73C34CBF}" sibTransId="{08051BCD-CE0A-43A9-8148-8BACB5EE1BD2}"/>
    <dgm:cxn modelId="{843FE710-49F0-4DAE-8B96-3A16E5FAFD92}" type="presOf" srcId="{CBF886E5-7BE0-402F-9884-9E3E0F4EE621}" destId="{98BCEF5E-ADD1-40D0-B07F-15F290F2F17C}" srcOrd="0" destOrd="0" presId="urn:microsoft.com/office/officeart/2005/8/layout/default"/>
    <dgm:cxn modelId="{EDA3FF8C-09F4-4086-A052-D57E5776CAAA}" type="presParOf" srcId="{057917CA-79AE-4F7B-8AFF-E864F2E832D9}" destId="{98BCEF5E-ADD1-40D0-B07F-15F290F2F17C}" srcOrd="0" destOrd="0" presId="urn:microsoft.com/office/officeart/2005/8/layout/default"/>
    <dgm:cxn modelId="{948E884B-32FD-4CDF-9286-F35AF88A7891}" type="presParOf" srcId="{057917CA-79AE-4F7B-8AFF-E864F2E832D9}" destId="{A7CA7A07-62B1-4B03-8994-FCD9A0C11E86}" srcOrd="1" destOrd="0" presId="urn:microsoft.com/office/officeart/2005/8/layout/default"/>
    <dgm:cxn modelId="{4607D544-0312-4816-92A2-5FCFA6F2B4D3}" type="presParOf" srcId="{057917CA-79AE-4F7B-8AFF-E864F2E832D9}" destId="{89FB8EDC-6089-48B4-B156-780BEB7058BB}" srcOrd="2" destOrd="0" presId="urn:microsoft.com/office/officeart/2005/8/layout/default"/>
    <dgm:cxn modelId="{0B004855-8849-41DB-B33E-52ECAB54C031}" type="presParOf" srcId="{057917CA-79AE-4F7B-8AFF-E864F2E832D9}" destId="{650A6740-E109-45A9-8073-FF1303555316}" srcOrd="3" destOrd="0" presId="urn:microsoft.com/office/officeart/2005/8/layout/default"/>
    <dgm:cxn modelId="{7E4CFF1B-1690-44CA-9BAF-3E646277F001}" type="presParOf" srcId="{057917CA-79AE-4F7B-8AFF-E864F2E832D9}" destId="{FC63981E-AD29-485A-A99C-A31996C9A5C8}" srcOrd="4" destOrd="0" presId="urn:microsoft.com/office/officeart/2005/8/layout/default"/>
    <dgm:cxn modelId="{61B30AB0-77BE-4868-9EC0-9D81228379A4}" type="presParOf" srcId="{057917CA-79AE-4F7B-8AFF-E864F2E832D9}" destId="{B5B4CF0F-A5C7-4131-9BD2-9FA5BC7B036E}" srcOrd="5" destOrd="0" presId="urn:microsoft.com/office/officeart/2005/8/layout/default"/>
    <dgm:cxn modelId="{A66F88CD-9630-446B-8247-E61C331577AA}" type="presParOf" srcId="{057917CA-79AE-4F7B-8AFF-E864F2E832D9}" destId="{7BEB7B19-E2EC-4BB1-847A-84BA6D473BC6}" srcOrd="6" destOrd="0" presId="urn:microsoft.com/office/officeart/2005/8/layout/default"/>
    <dgm:cxn modelId="{F9C9A889-0895-4D45-BFEE-DE68A2D7F18D}" type="presParOf" srcId="{057917CA-79AE-4F7B-8AFF-E864F2E832D9}" destId="{E3D1B716-89FC-45D2-9E62-270114645178}" srcOrd="7" destOrd="0" presId="urn:microsoft.com/office/officeart/2005/8/layout/default"/>
    <dgm:cxn modelId="{7C825771-D349-4D97-B3CE-F73A285CD263}" type="presParOf" srcId="{057917CA-79AE-4F7B-8AFF-E864F2E832D9}" destId="{040671BB-2F91-47B4-A8C0-45263A13D33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0C251-CC08-4F7A-94D1-A408329C937E}">
      <dsp:nvSpPr>
        <dsp:cNvPr id="0" name=""/>
        <dsp:cNvSpPr/>
      </dsp:nvSpPr>
      <dsp:spPr>
        <a:xfrm>
          <a:off x="491714" y="4651"/>
          <a:ext cx="3125475" cy="1875285"/>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1" kern="1200" dirty="0" smtClean="0">
              <a:solidFill>
                <a:schemeClr val="tx1"/>
              </a:solidFill>
            </a:rPr>
            <a:t>§ 3.2-3930.  </a:t>
          </a:r>
          <a:r>
            <a:rPr lang="en-US" sz="1400" b="1" i="0" kern="1200" dirty="0" smtClean="0">
              <a:solidFill>
                <a:schemeClr val="tx1"/>
              </a:solidFill>
            </a:rPr>
            <a:t>All applicators must be certified as a commercial applicator or a registered technician when making a pesticide application in exchange for compensation of any kind.</a:t>
          </a:r>
          <a:endParaRPr lang="en-US" sz="1400" b="1" i="1" kern="1200" dirty="0">
            <a:solidFill>
              <a:schemeClr val="tx1"/>
            </a:solidFill>
          </a:endParaRPr>
        </a:p>
      </dsp:txBody>
      <dsp:txXfrm>
        <a:off x="491714" y="4651"/>
        <a:ext cx="3125475" cy="1875285"/>
      </dsp:txXfrm>
    </dsp:sp>
    <dsp:sp modelId="{E1246B46-0504-4391-A9D3-D51DAD466520}">
      <dsp:nvSpPr>
        <dsp:cNvPr id="0" name=""/>
        <dsp:cNvSpPr/>
      </dsp:nvSpPr>
      <dsp:spPr>
        <a:xfrm>
          <a:off x="3929737" y="4651"/>
          <a:ext cx="3331038" cy="1875285"/>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1" kern="1200" dirty="0" smtClean="0">
              <a:solidFill>
                <a:schemeClr val="tx1"/>
              </a:solidFill>
            </a:rPr>
            <a:t>§ 3.2-3914.  </a:t>
          </a:r>
          <a:r>
            <a:rPr lang="en-US" sz="1400" b="1" i="0" kern="1200" dirty="0" smtClean="0">
              <a:solidFill>
                <a:schemeClr val="tx1"/>
              </a:solidFill>
            </a:rPr>
            <a:t>All pesticide sold, offered for sale, used, or offered for use in VA must be registered by paying an annual fee</a:t>
          </a:r>
          <a:r>
            <a:rPr lang="en-US" sz="1400" b="1" i="1" kern="1200" dirty="0" smtClean="0">
              <a:solidFill>
                <a:schemeClr val="tx1"/>
              </a:solidFill>
            </a:rPr>
            <a:t>. </a:t>
          </a:r>
          <a:endParaRPr lang="en-US" sz="1400" b="1" i="1" kern="1200" dirty="0">
            <a:solidFill>
              <a:schemeClr val="tx1"/>
            </a:solidFill>
          </a:endParaRPr>
        </a:p>
      </dsp:txBody>
      <dsp:txXfrm>
        <a:off x="3929737" y="4651"/>
        <a:ext cx="3331038" cy="1875285"/>
      </dsp:txXfrm>
    </dsp:sp>
    <dsp:sp modelId="{FD889B62-323E-42D3-B1A9-CE2E9C0AA039}">
      <dsp:nvSpPr>
        <dsp:cNvPr id="0" name=""/>
        <dsp:cNvSpPr/>
      </dsp:nvSpPr>
      <dsp:spPr>
        <a:xfrm>
          <a:off x="7573323" y="4651"/>
          <a:ext cx="3125475" cy="1875285"/>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1" kern="1200" dirty="0" smtClean="0">
              <a:solidFill>
                <a:schemeClr val="tx1"/>
              </a:solidFill>
            </a:rPr>
            <a:t>2VAC5-685-210. </a:t>
          </a:r>
          <a:r>
            <a:rPr lang="en-US" sz="1400" b="1" i="0" kern="1200" dirty="0" smtClean="0">
              <a:solidFill>
                <a:schemeClr val="tx1"/>
              </a:solidFill>
            </a:rPr>
            <a:t>Commercial applicators not-for hire and registered technicians not-for-hire must maintain a record of every pesticide applied.  The record must contain the 9 requirements listed</a:t>
          </a:r>
          <a:r>
            <a:rPr lang="en-US" sz="1400" b="1" i="1" kern="1200" dirty="0" smtClean="0">
              <a:solidFill>
                <a:schemeClr val="tx1"/>
              </a:solidFill>
            </a:rPr>
            <a:t>. </a:t>
          </a:r>
          <a:endParaRPr lang="en-US" sz="1400" b="1" i="1" kern="1200" dirty="0">
            <a:solidFill>
              <a:schemeClr val="tx1"/>
            </a:solidFill>
          </a:endParaRPr>
        </a:p>
      </dsp:txBody>
      <dsp:txXfrm>
        <a:off x="7573323" y="4651"/>
        <a:ext cx="3125475" cy="1875285"/>
      </dsp:txXfrm>
    </dsp:sp>
    <dsp:sp modelId="{E662589B-11C5-4398-9D21-EEEC2367AC88}">
      <dsp:nvSpPr>
        <dsp:cNvPr id="0" name=""/>
        <dsp:cNvSpPr/>
      </dsp:nvSpPr>
      <dsp:spPr>
        <a:xfrm>
          <a:off x="513483" y="2192484"/>
          <a:ext cx="3125475" cy="1875285"/>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1" kern="1200" dirty="0" smtClean="0">
              <a:solidFill>
                <a:schemeClr val="tx1"/>
              </a:solidFill>
            </a:rPr>
            <a:t>§ 3.2-3932.  </a:t>
          </a:r>
          <a:r>
            <a:rPr lang="en-US" sz="1400" b="1" i="0" kern="1200" dirty="0" smtClean="0">
              <a:solidFill>
                <a:schemeClr val="tx1"/>
              </a:solidFill>
            </a:rPr>
            <a:t>In order to lawfully use or supervise the use of a RUP on any property, an applicator must be certified as a private applicator. </a:t>
          </a:r>
          <a:endParaRPr lang="en-US" sz="1400" b="1" i="0" kern="1200" dirty="0">
            <a:solidFill>
              <a:schemeClr val="tx1"/>
            </a:solidFill>
          </a:endParaRPr>
        </a:p>
      </dsp:txBody>
      <dsp:txXfrm>
        <a:off x="513483" y="2192484"/>
        <a:ext cx="3125475" cy="1875285"/>
      </dsp:txXfrm>
    </dsp:sp>
    <dsp:sp modelId="{9995D443-BCF8-4D83-919A-1B611D255441}">
      <dsp:nvSpPr>
        <dsp:cNvPr id="0" name=""/>
        <dsp:cNvSpPr/>
      </dsp:nvSpPr>
      <dsp:spPr>
        <a:xfrm>
          <a:off x="3951506" y="2192484"/>
          <a:ext cx="3287500" cy="1875285"/>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1" kern="1200" dirty="0" smtClean="0">
              <a:solidFill>
                <a:srgbClr val="C00000"/>
              </a:solidFill>
            </a:rPr>
            <a:t>Read, Understand and Follow the Act and Regulations!</a:t>
          </a:r>
          <a:endParaRPr lang="en-US" sz="2400" b="1" i="1" kern="1200" dirty="0">
            <a:solidFill>
              <a:srgbClr val="C00000"/>
            </a:solidFill>
          </a:endParaRPr>
        </a:p>
      </dsp:txBody>
      <dsp:txXfrm>
        <a:off x="3951506" y="2192484"/>
        <a:ext cx="3287500" cy="1875285"/>
      </dsp:txXfrm>
    </dsp:sp>
    <dsp:sp modelId="{81548A08-D75F-4260-B505-687BAC5C542A}">
      <dsp:nvSpPr>
        <dsp:cNvPr id="0" name=""/>
        <dsp:cNvSpPr/>
      </dsp:nvSpPr>
      <dsp:spPr>
        <a:xfrm>
          <a:off x="7551554" y="2192484"/>
          <a:ext cx="3125475" cy="1875285"/>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1" kern="1200" dirty="0" smtClean="0">
              <a:solidFill>
                <a:schemeClr val="tx1"/>
              </a:solidFill>
            </a:rPr>
            <a:t>§ 3.2-3939.  </a:t>
          </a:r>
          <a:r>
            <a:rPr lang="en-US" sz="1400" b="1" i="0" kern="1200" dirty="0" smtClean="0">
              <a:solidFill>
                <a:schemeClr val="tx1"/>
              </a:solidFill>
            </a:rPr>
            <a:t>It is a violation to use or cause someone else to use a product in a manner that is inconsistent with the label or the regulations</a:t>
          </a:r>
          <a:r>
            <a:rPr lang="en-US" sz="1400" b="1" i="1" kern="1200" dirty="0" smtClean="0">
              <a:solidFill>
                <a:schemeClr val="tx1"/>
              </a:solidFill>
            </a:rPr>
            <a:t>.</a:t>
          </a:r>
          <a:endParaRPr lang="en-US" sz="1400" b="1" i="1" kern="1200" dirty="0">
            <a:solidFill>
              <a:schemeClr val="tx1"/>
            </a:solidFill>
          </a:endParaRPr>
        </a:p>
      </dsp:txBody>
      <dsp:txXfrm>
        <a:off x="7551554" y="2192484"/>
        <a:ext cx="3125475" cy="1875285"/>
      </dsp:txXfrm>
    </dsp:sp>
    <dsp:sp modelId="{A0579B3C-8923-4117-B4A8-477162721C06}">
      <dsp:nvSpPr>
        <dsp:cNvPr id="0" name=""/>
        <dsp:cNvSpPr/>
      </dsp:nvSpPr>
      <dsp:spPr>
        <a:xfrm>
          <a:off x="491714" y="4380317"/>
          <a:ext cx="3125475" cy="1875285"/>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1" kern="1200" dirty="0" smtClean="0">
              <a:solidFill>
                <a:schemeClr val="tx1"/>
              </a:solidFill>
            </a:rPr>
            <a:t>§ 3.2-3940(B)(3).  </a:t>
          </a:r>
          <a:r>
            <a:rPr lang="en-US" sz="1400" b="1" i="0" kern="1200" dirty="0" smtClean="0">
              <a:solidFill>
                <a:schemeClr val="tx1"/>
              </a:solidFill>
            </a:rPr>
            <a:t>It is a violation for a certified applicator to apply any pesticide in a negligent manner</a:t>
          </a:r>
          <a:r>
            <a:rPr lang="en-US" sz="1400" b="1" i="1" kern="1200" dirty="0" smtClean="0">
              <a:solidFill>
                <a:schemeClr val="tx1"/>
              </a:solidFill>
            </a:rPr>
            <a:t>.</a:t>
          </a:r>
        </a:p>
      </dsp:txBody>
      <dsp:txXfrm>
        <a:off x="491714" y="4380317"/>
        <a:ext cx="3125475" cy="1875285"/>
      </dsp:txXfrm>
    </dsp:sp>
    <dsp:sp modelId="{67C1A4CA-9573-4D3D-8292-3118F3A02DAF}">
      <dsp:nvSpPr>
        <dsp:cNvPr id="0" name=""/>
        <dsp:cNvSpPr/>
      </dsp:nvSpPr>
      <dsp:spPr>
        <a:xfrm>
          <a:off x="3929737" y="4380317"/>
          <a:ext cx="3331038" cy="1875285"/>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1" kern="1200" dirty="0" smtClean="0">
              <a:solidFill>
                <a:schemeClr val="tx1"/>
              </a:solidFill>
            </a:rPr>
            <a:t>§ 3.2-3924.  </a:t>
          </a:r>
          <a:r>
            <a:rPr lang="en-US" sz="1400" b="1" i="0" kern="1200" dirty="0" smtClean="0">
              <a:solidFill>
                <a:schemeClr val="tx1"/>
              </a:solidFill>
            </a:rPr>
            <a:t>A business must have a pesticide business license in order to sell, distribute or store any pesticide unless the business meets one of the exemptions. If a person wants to apply or recommend for use any pesticide commercially, they must obtain a pesticide business license and employ a certified commercial applicator. </a:t>
          </a:r>
          <a:endParaRPr lang="en-US" sz="1400" b="1" i="1" kern="1200" dirty="0" smtClean="0">
            <a:solidFill>
              <a:schemeClr val="tx1"/>
            </a:solidFill>
          </a:endParaRPr>
        </a:p>
      </dsp:txBody>
      <dsp:txXfrm>
        <a:off x="3929737" y="4380317"/>
        <a:ext cx="3331038" cy="1875285"/>
      </dsp:txXfrm>
    </dsp:sp>
    <dsp:sp modelId="{ABDA3E2A-F0CF-4F0A-8CF3-DF483B3C201A}">
      <dsp:nvSpPr>
        <dsp:cNvPr id="0" name=""/>
        <dsp:cNvSpPr/>
      </dsp:nvSpPr>
      <dsp:spPr>
        <a:xfrm>
          <a:off x="7573323" y="4380317"/>
          <a:ext cx="3125475" cy="1875285"/>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1" kern="1200" dirty="0" smtClean="0">
              <a:solidFill>
                <a:schemeClr val="tx1"/>
              </a:solidFill>
            </a:rPr>
            <a:t>2VAC5-680-65.  </a:t>
          </a:r>
          <a:r>
            <a:rPr lang="en-US" sz="1400" b="1" i="0" kern="1200" dirty="0" smtClean="0">
              <a:solidFill>
                <a:schemeClr val="tx1"/>
              </a:solidFill>
            </a:rPr>
            <a:t>All licensed pesticide businesses must keep a record of every pesticide applied.  The record must contain the 9 requirements listed.</a:t>
          </a:r>
          <a:endParaRPr lang="en-US" sz="1400" b="1" i="0" kern="1200" dirty="0">
            <a:solidFill>
              <a:schemeClr val="tx1"/>
            </a:solidFill>
          </a:endParaRPr>
        </a:p>
      </dsp:txBody>
      <dsp:txXfrm>
        <a:off x="7573323" y="4380317"/>
        <a:ext cx="3125475" cy="18752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CEF5E-ADD1-40D0-B07F-15F290F2F17C}">
      <dsp:nvSpPr>
        <dsp:cNvPr id="0" name=""/>
        <dsp:cNvSpPr/>
      </dsp:nvSpPr>
      <dsp:spPr>
        <a:xfrm>
          <a:off x="0" y="416718"/>
          <a:ext cx="2524125" cy="1514475"/>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rPr>
            <a:t>Program Manager</a:t>
          </a:r>
        </a:p>
        <a:p>
          <a:pPr lvl="0" algn="ctr" defTabSz="844550">
            <a:lnSpc>
              <a:spcPct val="90000"/>
            </a:lnSpc>
            <a:spcBef>
              <a:spcPct val="0"/>
            </a:spcBef>
            <a:spcAft>
              <a:spcPct val="35000"/>
            </a:spcAft>
          </a:pPr>
          <a:r>
            <a:rPr lang="en-US" sz="1900" b="1" kern="1200" dirty="0" smtClean="0">
              <a:solidFill>
                <a:schemeClr val="tx1"/>
              </a:solidFill>
            </a:rPr>
            <a:t>804-371-6559</a:t>
          </a:r>
        </a:p>
      </dsp:txBody>
      <dsp:txXfrm>
        <a:off x="0" y="416718"/>
        <a:ext cx="2524125" cy="1514475"/>
      </dsp:txXfrm>
    </dsp:sp>
    <dsp:sp modelId="{89FB8EDC-6089-48B4-B156-780BEB7058BB}">
      <dsp:nvSpPr>
        <dsp:cNvPr id="0" name=""/>
        <dsp:cNvSpPr/>
      </dsp:nvSpPr>
      <dsp:spPr>
        <a:xfrm>
          <a:off x="4582246" y="2212734"/>
          <a:ext cx="2524125" cy="1514475"/>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rPr>
            <a:t>Compliance</a:t>
          </a:r>
        </a:p>
        <a:p>
          <a:pPr lvl="0" algn="ctr" defTabSz="844550">
            <a:lnSpc>
              <a:spcPct val="90000"/>
            </a:lnSpc>
            <a:spcBef>
              <a:spcPct val="0"/>
            </a:spcBef>
            <a:spcAft>
              <a:spcPct val="35000"/>
            </a:spcAft>
          </a:pPr>
          <a:r>
            <a:rPr lang="en-US" sz="1900" b="1" kern="1200" dirty="0" smtClean="0">
              <a:solidFill>
                <a:schemeClr val="tx1"/>
              </a:solidFill>
            </a:rPr>
            <a:t>804-371-8485</a:t>
          </a:r>
        </a:p>
      </dsp:txBody>
      <dsp:txXfrm>
        <a:off x="4582246" y="2212734"/>
        <a:ext cx="2524125" cy="1514475"/>
      </dsp:txXfrm>
    </dsp:sp>
    <dsp:sp modelId="{FC63981E-AD29-485A-A99C-A31996C9A5C8}">
      <dsp:nvSpPr>
        <dsp:cNvPr id="0" name=""/>
        <dsp:cNvSpPr/>
      </dsp:nvSpPr>
      <dsp:spPr>
        <a:xfrm>
          <a:off x="1630963" y="2212734"/>
          <a:ext cx="2524125" cy="1514475"/>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rPr>
            <a:t>Enforcement &amp; Field Operations</a:t>
          </a:r>
        </a:p>
        <a:p>
          <a:pPr lvl="0" algn="ctr" defTabSz="844550">
            <a:lnSpc>
              <a:spcPct val="90000"/>
            </a:lnSpc>
            <a:spcBef>
              <a:spcPct val="0"/>
            </a:spcBef>
            <a:spcAft>
              <a:spcPct val="35000"/>
            </a:spcAft>
          </a:pPr>
          <a:r>
            <a:rPr lang="en-US" sz="1900" b="1" kern="1200" dirty="0" smtClean="0">
              <a:solidFill>
                <a:schemeClr val="tx1"/>
              </a:solidFill>
            </a:rPr>
            <a:t>804-371-6560</a:t>
          </a:r>
          <a:endParaRPr lang="en-US" sz="1900" b="1" kern="1200" dirty="0">
            <a:solidFill>
              <a:schemeClr val="tx1"/>
            </a:solidFill>
          </a:endParaRPr>
        </a:p>
      </dsp:txBody>
      <dsp:txXfrm>
        <a:off x="1630963" y="2212734"/>
        <a:ext cx="2524125" cy="1514475"/>
      </dsp:txXfrm>
    </dsp:sp>
    <dsp:sp modelId="{7BEB7B19-E2EC-4BB1-847A-84BA6D473BC6}">
      <dsp:nvSpPr>
        <dsp:cNvPr id="0" name=""/>
        <dsp:cNvSpPr/>
      </dsp:nvSpPr>
      <dsp:spPr>
        <a:xfrm>
          <a:off x="5410209" y="457195"/>
          <a:ext cx="2524125" cy="1514475"/>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rPr>
            <a:t>Certification, License Registration, &amp; Training (CLRT)</a:t>
          </a:r>
        </a:p>
        <a:p>
          <a:pPr lvl="0" algn="ctr" defTabSz="844550">
            <a:lnSpc>
              <a:spcPct val="90000"/>
            </a:lnSpc>
            <a:spcBef>
              <a:spcPct val="0"/>
            </a:spcBef>
            <a:spcAft>
              <a:spcPct val="35000"/>
            </a:spcAft>
          </a:pPr>
          <a:r>
            <a:rPr lang="en-US" sz="1900" b="1" kern="1200" dirty="0" smtClean="0">
              <a:solidFill>
                <a:schemeClr val="tx1"/>
              </a:solidFill>
            </a:rPr>
            <a:t>804-786-3798</a:t>
          </a:r>
        </a:p>
      </dsp:txBody>
      <dsp:txXfrm>
        <a:off x="5410209" y="457195"/>
        <a:ext cx="2524125" cy="1514475"/>
      </dsp:txXfrm>
    </dsp:sp>
    <dsp:sp modelId="{040671BB-2F91-47B4-A8C0-45263A13D339}">
      <dsp:nvSpPr>
        <dsp:cNvPr id="0" name=""/>
        <dsp:cNvSpPr/>
      </dsp:nvSpPr>
      <dsp:spPr>
        <a:xfrm>
          <a:off x="2718280" y="426421"/>
          <a:ext cx="2524125" cy="1514475"/>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rPr>
            <a:t>Environmental Programs</a:t>
          </a:r>
        </a:p>
        <a:p>
          <a:pPr lvl="0" algn="ctr" defTabSz="844550">
            <a:lnSpc>
              <a:spcPct val="90000"/>
            </a:lnSpc>
            <a:spcBef>
              <a:spcPct val="0"/>
            </a:spcBef>
            <a:spcAft>
              <a:spcPct val="35000"/>
            </a:spcAft>
          </a:pPr>
          <a:r>
            <a:rPr lang="en-US" sz="1900" b="1" kern="1200" dirty="0" smtClean="0">
              <a:solidFill>
                <a:schemeClr val="tx1"/>
              </a:solidFill>
            </a:rPr>
            <a:t>804-371-6561</a:t>
          </a:r>
        </a:p>
      </dsp:txBody>
      <dsp:txXfrm>
        <a:off x="2718280" y="426421"/>
        <a:ext cx="2524125" cy="15144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CEF5E-ADD1-40D0-B07F-15F290F2F17C}">
      <dsp:nvSpPr>
        <dsp:cNvPr id="0" name=""/>
        <dsp:cNvSpPr/>
      </dsp:nvSpPr>
      <dsp:spPr>
        <a:xfrm>
          <a:off x="0" y="416718"/>
          <a:ext cx="2524125" cy="1514475"/>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rPr>
            <a:t>Program Manager</a:t>
          </a:r>
        </a:p>
        <a:p>
          <a:pPr lvl="0" algn="ctr" defTabSz="844550">
            <a:lnSpc>
              <a:spcPct val="90000"/>
            </a:lnSpc>
            <a:spcBef>
              <a:spcPct val="0"/>
            </a:spcBef>
            <a:spcAft>
              <a:spcPct val="35000"/>
            </a:spcAft>
          </a:pPr>
          <a:r>
            <a:rPr lang="en-US" sz="1900" b="1" kern="1200" dirty="0" smtClean="0">
              <a:solidFill>
                <a:schemeClr val="tx1"/>
              </a:solidFill>
            </a:rPr>
            <a:t>804-371-6559</a:t>
          </a:r>
        </a:p>
      </dsp:txBody>
      <dsp:txXfrm>
        <a:off x="0" y="416718"/>
        <a:ext cx="2524125" cy="1514475"/>
      </dsp:txXfrm>
    </dsp:sp>
    <dsp:sp modelId="{89FB8EDC-6089-48B4-B156-780BEB7058BB}">
      <dsp:nvSpPr>
        <dsp:cNvPr id="0" name=""/>
        <dsp:cNvSpPr/>
      </dsp:nvSpPr>
      <dsp:spPr>
        <a:xfrm>
          <a:off x="4582246" y="2212734"/>
          <a:ext cx="2524125" cy="1514475"/>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rPr>
            <a:t>Compliance</a:t>
          </a:r>
        </a:p>
        <a:p>
          <a:pPr lvl="0" algn="ctr" defTabSz="844550">
            <a:lnSpc>
              <a:spcPct val="90000"/>
            </a:lnSpc>
            <a:spcBef>
              <a:spcPct val="0"/>
            </a:spcBef>
            <a:spcAft>
              <a:spcPct val="35000"/>
            </a:spcAft>
          </a:pPr>
          <a:r>
            <a:rPr lang="en-US" sz="1900" b="1" kern="1200" dirty="0" smtClean="0">
              <a:solidFill>
                <a:schemeClr val="tx1"/>
              </a:solidFill>
            </a:rPr>
            <a:t>804-371-8485</a:t>
          </a:r>
        </a:p>
      </dsp:txBody>
      <dsp:txXfrm>
        <a:off x="4582246" y="2212734"/>
        <a:ext cx="2524125" cy="1514475"/>
      </dsp:txXfrm>
    </dsp:sp>
    <dsp:sp modelId="{FC63981E-AD29-485A-A99C-A31996C9A5C8}">
      <dsp:nvSpPr>
        <dsp:cNvPr id="0" name=""/>
        <dsp:cNvSpPr/>
      </dsp:nvSpPr>
      <dsp:spPr>
        <a:xfrm>
          <a:off x="1630963" y="2212734"/>
          <a:ext cx="2524125" cy="1514475"/>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rPr>
            <a:t>Enforcement &amp; Field Operations</a:t>
          </a:r>
        </a:p>
        <a:p>
          <a:pPr lvl="0" algn="ctr" defTabSz="844550">
            <a:lnSpc>
              <a:spcPct val="90000"/>
            </a:lnSpc>
            <a:spcBef>
              <a:spcPct val="0"/>
            </a:spcBef>
            <a:spcAft>
              <a:spcPct val="35000"/>
            </a:spcAft>
          </a:pPr>
          <a:r>
            <a:rPr lang="en-US" sz="1900" b="1" kern="1200" dirty="0" smtClean="0">
              <a:solidFill>
                <a:schemeClr val="tx1"/>
              </a:solidFill>
            </a:rPr>
            <a:t>804-371-6560</a:t>
          </a:r>
          <a:endParaRPr lang="en-US" sz="1900" b="1" kern="1200" dirty="0">
            <a:solidFill>
              <a:schemeClr val="tx1"/>
            </a:solidFill>
          </a:endParaRPr>
        </a:p>
      </dsp:txBody>
      <dsp:txXfrm>
        <a:off x="1630963" y="2212734"/>
        <a:ext cx="2524125" cy="1514475"/>
      </dsp:txXfrm>
    </dsp:sp>
    <dsp:sp modelId="{7BEB7B19-E2EC-4BB1-847A-84BA6D473BC6}">
      <dsp:nvSpPr>
        <dsp:cNvPr id="0" name=""/>
        <dsp:cNvSpPr/>
      </dsp:nvSpPr>
      <dsp:spPr>
        <a:xfrm>
          <a:off x="5410209" y="457195"/>
          <a:ext cx="2524125" cy="1514475"/>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rPr>
            <a:t>Certification, License Registration, &amp; Training (CLRT)</a:t>
          </a:r>
        </a:p>
        <a:p>
          <a:pPr lvl="0" algn="ctr" defTabSz="844550">
            <a:lnSpc>
              <a:spcPct val="90000"/>
            </a:lnSpc>
            <a:spcBef>
              <a:spcPct val="0"/>
            </a:spcBef>
            <a:spcAft>
              <a:spcPct val="35000"/>
            </a:spcAft>
          </a:pPr>
          <a:r>
            <a:rPr lang="en-US" sz="1900" b="1" kern="1200" dirty="0" smtClean="0">
              <a:solidFill>
                <a:schemeClr val="tx1"/>
              </a:solidFill>
            </a:rPr>
            <a:t>804-786-3798</a:t>
          </a:r>
        </a:p>
      </dsp:txBody>
      <dsp:txXfrm>
        <a:off x="5410209" y="457195"/>
        <a:ext cx="2524125" cy="1514475"/>
      </dsp:txXfrm>
    </dsp:sp>
    <dsp:sp modelId="{040671BB-2F91-47B4-A8C0-45263A13D339}">
      <dsp:nvSpPr>
        <dsp:cNvPr id="0" name=""/>
        <dsp:cNvSpPr/>
      </dsp:nvSpPr>
      <dsp:spPr>
        <a:xfrm>
          <a:off x="2718280" y="426421"/>
          <a:ext cx="2524125" cy="1514475"/>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rPr>
            <a:t>Environmental Programs</a:t>
          </a:r>
        </a:p>
        <a:p>
          <a:pPr lvl="0" algn="ctr" defTabSz="844550">
            <a:lnSpc>
              <a:spcPct val="90000"/>
            </a:lnSpc>
            <a:spcBef>
              <a:spcPct val="0"/>
            </a:spcBef>
            <a:spcAft>
              <a:spcPct val="35000"/>
            </a:spcAft>
          </a:pPr>
          <a:r>
            <a:rPr lang="en-US" sz="1900" b="1" kern="1200" dirty="0" smtClean="0">
              <a:solidFill>
                <a:schemeClr val="tx1"/>
              </a:solidFill>
            </a:rPr>
            <a:t>804-371-6561</a:t>
          </a:r>
        </a:p>
      </dsp:txBody>
      <dsp:txXfrm>
        <a:off x="2718280" y="426421"/>
        <a:ext cx="2524125" cy="15144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8"/>
          </a:xfrm>
          <a:prstGeom prst="rect">
            <a:avLst/>
          </a:prstGeom>
        </p:spPr>
        <p:txBody>
          <a:bodyPr vert="horz" lIns="96649" tIns="48324" rIns="96649" bIns="48324" rtlCol="0"/>
          <a:lstStyle>
            <a:lvl1pPr algn="l">
              <a:defRPr sz="1300"/>
            </a:lvl1pPr>
          </a:lstStyle>
          <a:p>
            <a:endParaRPr lang="en-US" dirty="0"/>
          </a:p>
        </p:txBody>
      </p:sp>
      <p:sp>
        <p:nvSpPr>
          <p:cNvPr id="3" name="Date Placeholder 2"/>
          <p:cNvSpPr>
            <a:spLocks noGrp="1"/>
          </p:cNvSpPr>
          <p:nvPr>
            <p:ph type="dt" sz="quarter" idx="1"/>
          </p:nvPr>
        </p:nvSpPr>
        <p:spPr>
          <a:xfrm>
            <a:off x="4143588" y="1"/>
            <a:ext cx="3169920" cy="481728"/>
          </a:xfrm>
          <a:prstGeom prst="rect">
            <a:avLst/>
          </a:prstGeom>
        </p:spPr>
        <p:txBody>
          <a:bodyPr vert="horz" lIns="96649" tIns="48324" rIns="96649" bIns="48324" rtlCol="0"/>
          <a:lstStyle>
            <a:lvl1pPr algn="r">
              <a:defRPr sz="1300"/>
            </a:lvl1pPr>
          </a:lstStyle>
          <a:p>
            <a:fld id="{950A21FF-755A-4318-9125-4E6FBF29C99C}" type="datetimeFigureOut">
              <a:rPr lang="en-US" smtClean="0"/>
              <a:t>8/23/2021</a:t>
            </a:fld>
            <a:endParaRPr lang="en-US" dirty="0"/>
          </a:p>
        </p:txBody>
      </p:sp>
      <p:sp>
        <p:nvSpPr>
          <p:cNvPr id="4" name="Footer Placeholder 3"/>
          <p:cNvSpPr>
            <a:spLocks noGrp="1"/>
          </p:cNvSpPr>
          <p:nvPr>
            <p:ph type="ftr" sz="quarter" idx="2"/>
          </p:nvPr>
        </p:nvSpPr>
        <p:spPr>
          <a:xfrm>
            <a:off x="0" y="9119476"/>
            <a:ext cx="3169920" cy="481727"/>
          </a:xfrm>
          <a:prstGeom prst="rect">
            <a:avLst/>
          </a:prstGeom>
        </p:spPr>
        <p:txBody>
          <a:bodyPr vert="horz" lIns="96649" tIns="48324" rIns="96649" bIns="48324"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8" y="9119476"/>
            <a:ext cx="3169920" cy="481727"/>
          </a:xfrm>
          <a:prstGeom prst="rect">
            <a:avLst/>
          </a:prstGeom>
        </p:spPr>
        <p:txBody>
          <a:bodyPr vert="horz" lIns="96649" tIns="48324" rIns="96649" bIns="48324" rtlCol="0" anchor="b"/>
          <a:lstStyle>
            <a:lvl1pPr algn="r">
              <a:defRPr sz="1300"/>
            </a:lvl1pPr>
          </a:lstStyle>
          <a:p>
            <a:fld id="{BF90EAAB-4876-46A5-A4FF-41DCBCA5EFA0}" type="slidenum">
              <a:rPr lang="en-US" smtClean="0"/>
              <a:t>‹#›</a:t>
            </a:fld>
            <a:endParaRPr lang="en-US" dirty="0"/>
          </a:p>
        </p:txBody>
      </p:sp>
    </p:spTree>
    <p:extLst>
      <p:ext uri="{BB962C8B-B14F-4D97-AF65-F5344CB8AC3E}">
        <p14:creationId xmlns:p14="http://schemas.microsoft.com/office/powerpoint/2010/main" val="2452846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1728"/>
          </a:xfrm>
          <a:prstGeom prst="rect">
            <a:avLst/>
          </a:prstGeom>
        </p:spPr>
        <p:txBody>
          <a:bodyPr vert="horz" lIns="96635" tIns="48319" rIns="96635" bIns="48319" rtlCol="0"/>
          <a:lstStyle>
            <a:lvl1pPr algn="l">
              <a:defRPr sz="1300"/>
            </a:lvl1pPr>
          </a:lstStyle>
          <a:p>
            <a:endParaRPr lang="en-US" dirty="0"/>
          </a:p>
        </p:txBody>
      </p:sp>
      <p:sp>
        <p:nvSpPr>
          <p:cNvPr id="3" name="Date Placeholder 2"/>
          <p:cNvSpPr>
            <a:spLocks noGrp="1"/>
          </p:cNvSpPr>
          <p:nvPr>
            <p:ph type="dt" idx="1"/>
          </p:nvPr>
        </p:nvSpPr>
        <p:spPr>
          <a:xfrm>
            <a:off x="4143589" y="1"/>
            <a:ext cx="3169920" cy="481728"/>
          </a:xfrm>
          <a:prstGeom prst="rect">
            <a:avLst/>
          </a:prstGeom>
        </p:spPr>
        <p:txBody>
          <a:bodyPr vert="horz" lIns="96635" tIns="48319" rIns="96635" bIns="48319" rtlCol="0"/>
          <a:lstStyle>
            <a:lvl1pPr algn="r">
              <a:defRPr sz="1300"/>
            </a:lvl1pPr>
          </a:lstStyle>
          <a:p>
            <a:fld id="{79C55166-D3D5-4372-A2F7-62954712E78C}" type="datetimeFigureOut">
              <a:rPr lang="en-US" smtClean="0"/>
              <a:t>8/23/2021</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35" tIns="48319" rIns="96635" bIns="48319" rtlCol="0" anchor="ctr"/>
          <a:lstStyle/>
          <a:p>
            <a:endParaRPr lang="en-US" dirty="0"/>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635" tIns="48319" rIns="96635" bIns="4831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19478"/>
            <a:ext cx="3169920" cy="481727"/>
          </a:xfrm>
          <a:prstGeom prst="rect">
            <a:avLst/>
          </a:prstGeom>
        </p:spPr>
        <p:txBody>
          <a:bodyPr vert="horz" lIns="96635" tIns="48319" rIns="96635" bIns="48319"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9" y="9119478"/>
            <a:ext cx="3169920" cy="481727"/>
          </a:xfrm>
          <a:prstGeom prst="rect">
            <a:avLst/>
          </a:prstGeom>
        </p:spPr>
        <p:txBody>
          <a:bodyPr vert="horz" lIns="96635" tIns="48319" rIns="96635" bIns="48319" rtlCol="0" anchor="b"/>
          <a:lstStyle>
            <a:lvl1pPr algn="r">
              <a:defRPr sz="1300"/>
            </a:lvl1pPr>
          </a:lstStyle>
          <a:p>
            <a:fld id="{536EF407-9E27-4D9B-8EB8-BA7129A0C87E}" type="slidenum">
              <a:rPr lang="en-US" smtClean="0"/>
              <a:t>‹#›</a:t>
            </a:fld>
            <a:endParaRPr lang="en-US" dirty="0"/>
          </a:p>
        </p:txBody>
      </p:sp>
    </p:spTree>
    <p:extLst>
      <p:ext uri="{BB962C8B-B14F-4D97-AF65-F5344CB8AC3E}">
        <p14:creationId xmlns:p14="http://schemas.microsoft.com/office/powerpoint/2010/main" val="2837638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2021-2022 Pesticide Regulatory Update meets the requirements for</a:t>
            </a:r>
            <a:r>
              <a:rPr lang="en-US" baseline="0" dirty="0" smtClean="0"/>
              <a:t> the </a:t>
            </a:r>
            <a:r>
              <a:rPr lang="en-US" dirty="0" smtClean="0"/>
              <a:t>legal update as part of all approved pesticide applicator recertification programs</a:t>
            </a:r>
            <a:r>
              <a:rPr lang="en-US" b="1" baseline="0" dirty="0" smtClean="0"/>
              <a:t>. All information contained in Slides 1-29 must be presented as part of </a:t>
            </a:r>
            <a:r>
              <a:rPr lang="en-US" b="1" u="sng" baseline="0" dirty="0" smtClean="0"/>
              <a:t>all</a:t>
            </a:r>
            <a:r>
              <a:rPr lang="en-US" b="1" baseline="0" dirty="0" smtClean="0"/>
              <a:t> approved recertification courses including those for commercial applicators (all categories), registered technicians and private applicators.</a:t>
            </a:r>
            <a:r>
              <a:rPr lang="en-US" b="1" dirty="0" smtClean="0"/>
              <a:t>  In addition, for recertification</a:t>
            </a:r>
            <a:r>
              <a:rPr lang="en-US" b="1" baseline="0" dirty="0" smtClean="0"/>
              <a:t> of commercial applicators and registered technicians, the information contained in Slides 31-43 must be presented in addition to Slides 1-29.</a:t>
            </a:r>
            <a:r>
              <a:rPr lang="en-US" baseline="0" dirty="0" smtClean="0"/>
              <a:t>  </a:t>
            </a:r>
            <a:r>
              <a:rPr lang="en-US" b="1" baseline="0" dirty="0" smtClean="0"/>
              <a:t>For recertification courses for private applicators, the information contained in Slides 45-49 must be presented in addition to Slides 1-29</a:t>
            </a:r>
            <a:r>
              <a:rPr lang="en-US" baseline="0" dirty="0" smtClean="0"/>
              <a:t>. </a:t>
            </a:r>
            <a:r>
              <a:rPr lang="en-US" dirty="0" smtClean="0"/>
              <a:t>The items in the Legal Update are required for the Board to approve the training for credit. Should</a:t>
            </a:r>
            <a:r>
              <a:rPr lang="en-US" baseline="0" dirty="0" smtClean="0"/>
              <a:t> the complete Legal Update not be provided, re</a:t>
            </a:r>
            <a:r>
              <a:rPr lang="en-US" dirty="0" smtClean="0"/>
              <a:t>certification credit will not be given to attendees.  </a:t>
            </a:r>
          </a:p>
          <a:p>
            <a:endParaRPr lang="en-US" dirty="0" smtClean="0"/>
          </a:p>
          <a:p>
            <a:r>
              <a:rPr lang="en-US" dirty="0" smtClean="0"/>
              <a:t>Presenters</a:t>
            </a:r>
            <a:r>
              <a:rPr lang="en-US" baseline="0" dirty="0" smtClean="0"/>
              <a:t> are free to add to this presentation to </a:t>
            </a:r>
            <a:r>
              <a:rPr lang="en-US" dirty="0" smtClean="0"/>
              <a:t>suit different audiences,</a:t>
            </a:r>
            <a:r>
              <a:rPr lang="en-US" baseline="0" dirty="0" smtClean="0"/>
              <a:t> if appropriate.  Slides may be added as appropriate for course attendees.  </a:t>
            </a:r>
            <a:r>
              <a:rPr lang="en-US" b="1" u="sng" baseline="0" dirty="0" smtClean="0"/>
              <a:t>A minimum of 45 minutes to 1 hour is recommended for all Legal Updates. This ensures all required information is able to be presented.</a:t>
            </a:r>
          </a:p>
          <a:p>
            <a:endParaRPr lang="en-US" b="1" u="sng" dirty="0" smtClean="0">
              <a:solidFill>
                <a:srgbClr val="FF0000"/>
              </a:solidFill>
            </a:endParaRPr>
          </a:p>
          <a:p>
            <a:r>
              <a:rPr lang="en-US" dirty="0" smtClean="0"/>
              <a:t>Talking points are provided in the notes for many of the slides.  Should</a:t>
            </a:r>
            <a:r>
              <a:rPr lang="en-US" baseline="0" dirty="0" smtClean="0"/>
              <a:t> you have any questions,  please contact:</a:t>
            </a:r>
          </a:p>
          <a:p>
            <a:r>
              <a:rPr lang="en-US" baseline="0" dirty="0" smtClean="0"/>
              <a:t>		-Applicator Certification, Business License, Product Registration, and Training – Micah Raub, Supervisor, at micah.raub@vdacs.virginia.gov or  804-786-4845;</a:t>
            </a:r>
          </a:p>
          <a:p>
            <a:r>
              <a:rPr lang="en-US" baseline="0" dirty="0" smtClean="0"/>
              <a:t>		-Enforcement &amp; Field Operations – Clint Shettle, Supervisor, at clinton.shettle@vdacs.virginia.gov or 804-786-8943;</a:t>
            </a:r>
          </a:p>
          <a:p>
            <a:r>
              <a:rPr lang="en-US" baseline="0" dirty="0" smtClean="0"/>
              <a:t>		-Compliance – Christine Trostler, Compliance Officer, at christine.trostler@vdacs.virginia.gov or 804-371-8485;</a:t>
            </a:r>
          </a:p>
          <a:p>
            <a:r>
              <a:rPr lang="en-US" baseline="0" dirty="0" smtClean="0"/>
              <a:t>		-Pesticide Disposal &amp; Recycling Programs – Jeff Rogers, Environmental Program Planner, at jeffrey.rogers@vdacs.virginia.gov or 804-371-6561.</a:t>
            </a:r>
          </a:p>
          <a:p>
            <a:endParaRPr lang="en-US" baseline="0" dirty="0" smtClean="0"/>
          </a:p>
          <a:p>
            <a:r>
              <a:rPr lang="en-US" baseline="0" dirty="0" smtClean="0"/>
              <a:t>All other inquiries should be directed to the Office of Pesticide Services at opsclrt.vdacs@vdacs.virginia.gov or 804-786-3798.</a:t>
            </a:r>
          </a:p>
          <a:p>
            <a:endParaRPr lang="en-US" baseline="0" dirty="0" smtClean="0"/>
          </a:p>
          <a:p>
            <a:r>
              <a:rPr lang="en-US" baseline="0" dirty="0" smtClean="0"/>
              <a:t>Contact information for the Office of Pesticide Services is also included at the end of the presentation.</a:t>
            </a:r>
          </a:p>
          <a:p>
            <a:endParaRPr lang="en-US" baseline="0" dirty="0" smtClean="0"/>
          </a:p>
          <a:p>
            <a:endParaRPr lang="en-US" baseline="0" dirty="0" smtClean="0"/>
          </a:p>
          <a:p>
            <a:r>
              <a:rPr lang="en-US" b="1" baseline="0" dirty="0" smtClean="0"/>
              <a:t>Notes</a:t>
            </a:r>
            <a:r>
              <a:rPr lang="en-US" baseline="0" dirty="0" smtClean="0"/>
              <a:t>:</a:t>
            </a:r>
          </a:p>
          <a:p>
            <a:pPr marL="228600" indent="-228600">
              <a:buFont typeface="+mj-lt"/>
              <a:buAutoNum type="arabicPeriod"/>
            </a:pPr>
            <a:r>
              <a:rPr lang="en-US" b="1" u="sng" baseline="0" dirty="0" smtClean="0"/>
              <a:t>When</a:t>
            </a:r>
            <a:r>
              <a:rPr lang="en-US" baseline="0" dirty="0" smtClean="0"/>
              <a:t> </a:t>
            </a:r>
            <a:r>
              <a:rPr lang="en-US" b="1" u="sng" baseline="0" dirty="0" smtClean="0"/>
              <a:t>offering testing as part of a recertification course</a:t>
            </a:r>
            <a:r>
              <a:rPr lang="en-US" baseline="0" dirty="0" smtClean="0"/>
              <a:t>, sponsors should ensure that the applications are submitted in a timely manner well in advance of the test date.  Applications should be received no less than 30 days in advance of the testing date to allow for processing and issuance of a  Letter of Authorization (LOA).  Some sponsors are waiting until a week or two before the exam date to get applications submitted and expecting that OPS will expedite the processing and email or fax the LOAs at the last minute.  </a:t>
            </a:r>
            <a:r>
              <a:rPr lang="en-US" b="1" u="sng" baseline="0" dirty="0" smtClean="0"/>
              <a:t>If applications are not submitted in a timely manner, it is possible that sponsors and prospective applicators will not have them by the exam date.  A LOA is required to sit for examination.</a:t>
            </a:r>
          </a:p>
          <a:p>
            <a:pPr marL="228600" indent="-228600">
              <a:buFont typeface="+mj-lt"/>
              <a:buAutoNum type="arabicPeriod"/>
            </a:pPr>
            <a:r>
              <a:rPr lang="en-US" b="1" u="sng" baseline="0" dirty="0" smtClean="0"/>
              <a:t>For course sponsors/instructors seeking recertification credit for their own course, </a:t>
            </a:r>
            <a:r>
              <a:rPr lang="en-US" b="0" u="none" baseline="0" dirty="0" smtClean="0"/>
              <a:t>you are required, like all attendees, to participate in the entire program and all sessions and complete all required forms. Course sponsors can </a:t>
            </a:r>
            <a:r>
              <a:rPr lang="en-US" b="1" u="sng" baseline="0" dirty="0" smtClean="0"/>
              <a:t>not</a:t>
            </a:r>
            <a:r>
              <a:rPr lang="en-US" b="0" u="none" baseline="0" dirty="0" smtClean="0"/>
              <a:t> “self recertify” rather the course must include presenters others than the course sponsor.</a:t>
            </a:r>
          </a:p>
          <a:p>
            <a:pPr marL="228600" indent="-228600">
              <a:buFont typeface="+mj-lt"/>
              <a:buAutoNum type="arabicPeriod"/>
            </a:pPr>
            <a:endParaRPr lang="en-US" b="0" u="none"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36EF407-9E27-4D9B-8EB8-BA7129A0C87E}" type="slidenum">
              <a:rPr lang="en-US" smtClean="0"/>
              <a:t>1</a:t>
            </a:fld>
            <a:endParaRPr lang="en-US" dirty="0"/>
          </a:p>
        </p:txBody>
      </p:sp>
    </p:spTree>
    <p:extLst>
      <p:ext uri="{BB962C8B-B14F-4D97-AF65-F5344CB8AC3E}">
        <p14:creationId xmlns:p14="http://schemas.microsoft.com/office/powerpoint/2010/main" val="2447171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Virginia is what</a:t>
            </a:r>
            <a:r>
              <a:rPr lang="en-US" baseline="0" dirty="0" smtClean="0"/>
              <a:t> is referred to as a “label state”. This means that the legal application of a pesticide is determined by compliance with the label.  Some states have additional requirements to the label, for example, for termiticide applications. Virginia does not currently have any additional requirements outside the Act and Regulations and of course the label.  </a:t>
            </a:r>
            <a:endParaRPr lang="en-US" dirty="0"/>
          </a:p>
        </p:txBody>
      </p:sp>
      <p:sp>
        <p:nvSpPr>
          <p:cNvPr id="4" name="Slide Number Placeholder 3"/>
          <p:cNvSpPr>
            <a:spLocks noGrp="1"/>
          </p:cNvSpPr>
          <p:nvPr>
            <p:ph type="sldNum" sz="quarter" idx="10"/>
          </p:nvPr>
        </p:nvSpPr>
        <p:spPr/>
        <p:txBody>
          <a:bodyPr/>
          <a:lstStyle/>
          <a:p>
            <a:fld id="{536EF407-9E27-4D9B-8EB8-BA7129A0C87E}" type="slidenum">
              <a:rPr lang="en-US" smtClean="0"/>
              <a:t>10</a:t>
            </a:fld>
            <a:endParaRPr lang="en-US" dirty="0"/>
          </a:p>
        </p:txBody>
      </p:sp>
    </p:spTree>
    <p:extLst>
      <p:ext uri="{BB962C8B-B14F-4D97-AF65-F5344CB8AC3E}">
        <p14:creationId xmlns:p14="http://schemas.microsoft.com/office/powerpoint/2010/main" val="612473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 of a pesticide is not onl</a:t>
            </a:r>
            <a:r>
              <a:rPr lang="en-US" baseline="0" dirty="0" smtClean="0"/>
              <a:t>y the actual application, but all the routine activities that are association with the application. They include activities before and after that actual application. This means you need to read the entire pesticide label and follow all the label instructions.</a:t>
            </a:r>
            <a:endParaRPr lang="en-US" dirty="0"/>
          </a:p>
        </p:txBody>
      </p:sp>
      <p:sp>
        <p:nvSpPr>
          <p:cNvPr id="4" name="Slide Number Placeholder 3"/>
          <p:cNvSpPr>
            <a:spLocks noGrp="1"/>
          </p:cNvSpPr>
          <p:nvPr>
            <p:ph type="sldNum" sz="quarter" idx="10"/>
          </p:nvPr>
        </p:nvSpPr>
        <p:spPr/>
        <p:txBody>
          <a:bodyPr/>
          <a:lstStyle/>
          <a:p>
            <a:fld id="{536EF407-9E27-4D9B-8EB8-BA7129A0C87E}" type="slidenum">
              <a:rPr lang="en-US" smtClean="0"/>
              <a:t>11</a:t>
            </a:fld>
            <a:endParaRPr lang="en-US" dirty="0"/>
          </a:p>
        </p:txBody>
      </p:sp>
    </p:spTree>
    <p:extLst>
      <p:ext uri="{BB962C8B-B14F-4D97-AF65-F5344CB8AC3E}">
        <p14:creationId xmlns:p14="http://schemas.microsoft.com/office/powerpoint/2010/main" val="3334176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6EF407-9E27-4D9B-8EB8-BA7129A0C87E}" type="slidenum">
              <a:rPr lang="en-US" smtClean="0"/>
              <a:t>13</a:t>
            </a:fld>
            <a:endParaRPr lang="en-US" dirty="0"/>
          </a:p>
        </p:txBody>
      </p:sp>
    </p:spTree>
    <p:extLst>
      <p:ext uri="{BB962C8B-B14F-4D97-AF65-F5344CB8AC3E}">
        <p14:creationId xmlns:p14="http://schemas.microsoft.com/office/powerpoint/2010/main" val="757798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a:t>
            </a:r>
            <a:r>
              <a:rPr lang="en-US" baseline="0" dirty="0" smtClean="0"/>
              <a:t> covered earlier, “storage” is considered part of the routine use of pesticides.  It is very important to store pesticides correctly. Proper storage ensures the integrity of the product and may help reduce the incidences of accidental poisonings.  Check the pesticide label for storage requirements. Every year there are cases where pesticides have been stored improperly resulting in accidental ingestion or other exposure. These two photos are perfect examples of what NOT to do. </a:t>
            </a:r>
          </a:p>
          <a:p>
            <a:endParaRPr lang="en-US" dirty="0"/>
          </a:p>
        </p:txBody>
      </p:sp>
      <p:sp>
        <p:nvSpPr>
          <p:cNvPr id="4" name="Slide Number Placeholder 3"/>
          <p:cNvSpPr>
            <a:spLocks noGrp="1"/>
          </p:cNvSpPr>
          <p:nvPr>
            <p:ph type="sldNum" sz="quarter" idx="10"/>
          </p:nvPr>
        </p:nvSpPr>
        <p:spPr/>
        <p:txBody>
          <a:bodyPr/>
          <a:lstStyle/>
          <a:p>
            <a:fld id="{536EF407-9E27-4D9B-8EB8-BA7129A0C87E}" type="slidenum">
              <a:rPr lang="en-US" smtClean="0"/>
              <a:t>15</a:t>
            </a:fld>
            <a:endParaRPr lang="en-US" dirty="0"/>
          </a:p>
        </p:txBody>
      </p:sp>
    </p:spTree>
    <p:extLst>
      <p:ext uri="{BB962C8B-B14F-4D97-AF65-F5344CB8AC3E}">
        <p14:creationId xmlns:p14="http://schemas.microsoft.com/office/powerpoint/2010/main" val="1398292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Like with pesticide storage, </a:t>
            </a:r>
            <a:r>
              <a:rPr lang="en-US" dirty="0" smtClean="0"/>
              <a:t>pesticide labels provide specific information about how to properly dispose of unused products. </a:t>
            </a:r>
          </a:p>
          <a:p>
            <a:endParaRPr lang="en-US" dirty="0" smtClean="0"/>
          </a:p>
          <a:p>
            <a:r>
              <a:rPr lang="en-US" dirty="0" smtClean="0"/>
              <a:t>To reduce the potential for unused pesticides, mix only enough pesticide for the job(s) you have planned and if possible, use up small amounts of excess pesticides. Should you have unwanted pesticides, they can be stored until the program is again available in your area:</a:t>
            </a:r>
          </a:p>
          <a:p>
            <a:pPr lvl="1"/>
            <a:r>
              <a:rPr lang="en-US" dirty="0" smtClean="0"/>
              <a:t>• Pesticides should be stored out of reach of children and pets and in a secure location that is well-ventilated.</a:t>
            </a:r>
          </a:p>
          <a:p>
            <a:pPr lvl="1"/>
            <a:r>
              <a:rPr lang="en-US" dirty="0" smtClean="0"/>
              <a:t>• Pesticides should never be stored in cabinets with or near food, animal feed, or medical supplies and should not be stored in places where flooding is possible or where they might spill or leak into wells, drains, ground water, or surface water.</a:t>
            </a:r>
          </a:p>
          <a:p>
            <a:pPr lvl="1"/>
            <a:r>
              <a:rPr lang="en-US" dirty="0" smtClean="0"/>
              <a:t>• Always store pesticides in their original containers with their tops tightly closed if possible. If the pesticide label is damaged, provide as much information about the product as possible.</a:t>
            </a:r>
          </a:p>
          <a:p>
            <a:pPr lvl="1"/>
            <a:r>
              <a:rPr lang="en-US" dirty="0" smtClean="0"/>
              <a:t>• If the integrity of the packing is compromised, place inside another container.</a:t>
            </a:r>
          </a:p>
          <a:p>
            <a:endParaRPr lang="en-US" dirty="0" smtClean="0"/>
          </a:p>
          <a:p>
            <a:r>
              <a:rPr lang="en-US" dirty="0" smtClean="0"/>
              <a:t>If you are unable to store your unwanted pesticides please be aware that, unless allowed on the pesticide label, pesticides cannot be disposed of in the same manner as other household trash since they are considered hazardous substances, As hazardous substances, pesticides need to be carried to a hazardous waste collection site or facility. Some municipalities may offer hazardous waste collection sites or hold annual hazardous waste collections. If a hazardous waste collection program is not offered in your area and you are unable to store your unwanted pesticides until the pesticide disposal program is in your area, you should contact an Environmental/Hazardous Waste Contractor to dispose of your unwanted pesticides.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6EF407-9E27-4D9B-8EB8-BA7129A0C87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574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each of the 5 regions has been served, the cycle starts over. For current program information, visit the VDACS website at http://www.vdacs.virginia.gov/pesticide-collection.shtml. </a:t>
            </a:r>
            <a:endParaRPr lang="en-US" dirty="0"/>
          </a:p>
        </p:txBody>
      </p:sp>
      <p:sp>
        <p:nvSpPr>
          <p:cNvPr id="4" name="Slide Number Placeholder 3"/>
          <p:cNvSpPr>
            <a:spLocks noGrp="1"/>
          </p:cNvSpPr>
          <p:nvPr>
            <p:ph type="sldNum" sz="quarter" idx="10"/>
          </p:nvPr>
        </p:nvSpPr>
        <p:spPr/>
        <p:txBody>
          <a:bodyPr/>
          <a:lstStyle/>
          <a:p>
            <a:fld id="{536EF407-9E27-4D9B-8EB8-BA7129A0C87E}" type="slidenum">
              <a:rPr lang="en-US" smtClean="0"/>
              <a:t>17</a:t>
            </a:fld>
            <a:endParaRPr lang="en-US" dirty="0"/>
          </a:p>
        </p:txBody>
      </p:sp>
    </p:spTree>
    <p:extLst>
      <p:ext uri="{BB962C8B-B14F-4D97-AF65-F5344CB8AC3E}">
        <p14:creationId xmlns:p14="http://schemas.microsoft.com/office/powerpoint/2010/main" val="82214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6EF407-9E27-4D9B-8EB8-BA7129A0C87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437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Staff have seen occasions where individuals signed in with one name and out with another (same certificate no.); they’ve also seen where the signatures bore no resemblance.</a:t>
            </a:r>
            <a:endParaRPr lang="en-US" dirty="0"/>
          </a:p>
        </p:txBody>
      </p:sp>
      <p:sp>
        <p:nvSpPr>
          <p:cNvPr id="4" name="Slide Number Placeholder 3"/>
          <p:cNvSpPr>
            <a:spLocks noGrp="1"/>
          </p:cNvSpPr>
          <p:nvPr>
            <p:ph type="sldNum" sz="quarter" idx="10"/>
          </p:nvPr>
        </p:nvSpPr>
        <p:spPr/>
        <p:txBody>
          <a:bodyPr/>
          <a:lstStyle/>
          <a:p>
            <a:fld id="{6839ACB3-BE22-4129-BE07-3F9D220ACB35}" type="slidenum">
              <a:rPr lang="en-US" smtClean="0"/>
              <a:t>19</a:t>
            </a:fld>
            <a:endParaRPr lang="en-US" dirty="0"/>
          </a:p>
        </p:txBody>
      </p:sp>
    </p:spTree>
    <p:extLst>
      <p:ext uri="{BB962C8B-B14F-4D97-AF65-F5344CB8AC3E}">
        <p14:creationId xmlns:p14="http://schemas.microsoft.com/office/powerpoint/2010/main" val="2192012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pesticide applicators are required to report an accident or incident involving</a:t>
            </a:r>
            <a:r>
              <a:rPr lang="en-US" baseline="0" dirty="0" smtClean="0"/>
              <a:t> pesticides to the Office of Pesticide Services. In addition to it being the law, while OPS is not considered a first responder, OPS can assist, as needed with technical information, copies of the label and Safety Data Sheets, and can act as the go between if needed with the pesticide manufacturer or EPA.   </a:t>
            </a:r>
          </a:p>
          <a:p>
            <a:endParaRPr lang="en-US" baseline="0" dirty="0" smtClean="0"/>
          </a:p>
          <a:p>
            <a:r>
              <a:rPr lang="en-US" dirty="0" smtClean="0"/>
              <a:t>Suggestion: Please note that there may be additional reporting requirements outside of those required under the Virginia Pesticide Control Act and its regulations; for example, accidents and incidents involving surface or groundwater. </a:t>
            </a:r>
            <a:endParaRPr lang="en-US" dirty="0"/>
          </a:p>
        </p:txBody>
      </p:sp>
      <p:sp>
        <p:nvSpPr>
          <p:cNvPr id="4" name="Slide Number Placeholder 3"/>
          <p:cNvSpPr>
            <a:spLocks noGrp="1"/>
          </p:cNvSpPr>
          <p:nvPr>
            <p:ph type="sldNum" sz="quarter" idx="10"/>
          </p:nvPr>
        </p:nvSpPr>
        <p:spPr/>
        <p:txBody>
          <a:bodyPr/>
          <a:lstStyle/>
          <a:p>
            <a:fld id="{536EF407-9E27-4D9B-8EB8-BA7129A0C87E}" type="slidenum">
              <a:rPr lang="en-US" smtClean="0"/>
              <a:t>20</a:t>
            </a:fld>
            <a:endParaRPr lang="en-US" dirty="0"/>
          </a:p>
        </p:txBody>
      </p:sp>
    </p:spTree>
    <p:extLst>
      <p:ext uri="{BB962C8B-B14F-4D97-AF65-F5344CB8AC3E}">
        <p14:creationId xmlns:p14="http://schemas.microsoft.com/office/powerpoint/2010/main" val="1056736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a:t>
            </a:r>
            <a:r>
              <a:rPr lang="en-US" baseline="0" dirty="0" smtClean="0"/>
              <a:t> pesticides manufactured, distributed, sold, offered for sale, used, or offered for use are required to be registered in Virginia.  Pesticides are registered annually and registrations expire December 31 of each year.  Even if you have a product you bought in 2021, if the company does not renew the registration for 2022, it is </a:t>
            </a:r>
            <a:r>
              <a:rPr lang="en-US" u="sng" baseline="0" dirty="0" smtClean="0"/>
              <a:t>not</a:t>
            </a:r>
            <a:r>
              <a:rPr lang="en-US" baseline="0" dirty="0" smtClean="0"/>
              <a:t> legal to sell or use in Virginia.</a:t>
            </a:r>
          </a:p>
          <a:p>
            <a:endParaRPr lang="en-US" baseline="0" dirty="0" smtClean="0"/>
          </a:p>
          <a:p>
            <a:r>
              <a:rPr lang="en-US" baseline="0" dirty="0" smtClean="0"/>
              <a:t>Suggestion: Please note that there may be additional reporting requirements outside of those required under the Virginia Pesticide Control Act and its regulations; for example, accidents and incidents involving surface or groundwater. </a:t>
            </a:r>
            <a:endParaRPr lang="en-US" dirty="0"/>
          </a:p>
        </p:txBody>
      </p:sp>
      <p:sp>
        <p:nvSpPr>
          <p:cNvPr id="4" name="Slide Number Placeholder 3"/>
          <p:cNvSpPr>
            <a:spLocks noGrp="1"/>
          </p:cNvSpPr>
          <p:nvPr>
            <p:ph type="sldNum" sz="quarter" idx="10"/>
          </p:nvPr>
        </p:nvSpPr>
        <p:spPr/>
        <p:txBody>
          <a:bodyPr/>
          <a:lstStyle/>
          <a:p>
            <a:fld id="{536EF407-9E27-4D9B-8EB8-BA7129A0C87E}" type="slidenum">
              <a:rPr lang="en-US" smtClean="0"/>
              <a:t>21</a:t>
            </a:fld>
            <a:endParaRPr lang="en-US" dirty="0"/>
          </a:p>
        </p:txBody>
      </p:sp>
    </p:spTree>
    <p:extLst>
      <p:ext uri="{BB962C8B-B14F-4D97-AF65-F5344CB8AC3E}">
        <p14:creationId xmlns:p14="http://schemas.microsoft.com/office/powerpoint/2010/main" val="237204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today’s presentation, we will be covering those</a:t>
            </a:r>
            <a:r>
              <a:rPr lang="en-US" baseline="0" dirty="0" smtClean="0"/>
              <a:t> items that are required as part of recertification as a pesticide applicator.  This includes:</a:t>
            </a:r>
          </a:p>
          <a:p>
            <a:pPr marL="241621" indent="-241621">
              <a:buAutoNum type="arabicPeriod"/>
            </a:pPr>
            <a:r>
              <a:rPr lang="en-US" baseline="0" dirty="0" smtClean="0"/>
              <a:t>The laws and regulations that govern the use of pesticides; </a:t>
            </a:r>
          </a:p>
          <a:p>
            <a:pPr marL="241621" indent="-241621">
              <a:buAutoNum type="arabicPeriod"/>
            </a:pPr>
            <a:r>
              <a:rPr lang="en-US" baseline="0" dirty="0" smtClean="0"/>
              <a:t>The most common violations during the last fiscal year and what can happen if you don’t follow the law and regulations;</a:t>
            </a:r>
          </a:p>
          <a:p>
            <a:pPr marL="241621" indent="-241621">
              <a:buAutoNum type="arabicPeriod"/>
            </a:pPr>
            <a:r>
              <a:rPr lang="en-US" dirty="0" smtClean="0"/>
              <a:t>Important</a:t>
            </a:r>
            <a:r>
              <a:rPr lang="en-US" baseline="0" dirty="0" smtClean="0"/>
              <a:t> reminders about following the label; storage and disposal of pesticides and recycling of empty containers; who can supervise who; recordkeeping; what do to if there is an incident and registration requirements for pesticides; and</a:t>
            </a:r>
          </a:p>
          <a:p>
            <a:pPr marL="241621" indent="-241621">
              <a:buAutoNum type="arabicPeriod"/>
            </a:pPr>
            <a:r>
              <a:rPr lang="en-US" baseline="0" dirty="0" smtClean="0"/>
              <a:t>Ongoing federal and state regulatory activities that affect you</a:t>
            </a:r>
          </a:p>
          <a:p>
            <a:pPr marL="0" indent="0">
              <a:buNone/>
            </a:pPr>
            <a:endParaRPr lang="en-US" baseline="0" dirty="0" smtClean="0"/>
          </a:p>
          <a:p>
            <a:r>
              <a:rPr lang="en-US" dirty="0" smtClean="0"/>
              <a:t>As a reminder,</a:t>
            </a:r>
            <a:r>
              <a:rPr lang="en-US" baseline="0" dirty="0" smtClean="0"/>
              <a:t> you can add additional information to the presentation that is appropriate for your specific audience.</a:t>
            </a:r>
            <a:endParaRPr lang="en-US" dirty="0"/>
          </a:p>
        </p:txBody>
      </p:sp>
      <p:sp>
        <p:nvSpPr>
          <p:cNvPr id="4" name="Slide Number Placeholder 3"/>
          <p:cNvSpPr>
            <a:spLocks noGrp="1"/>
          </p:cNvSpPr>
          <p:nvPr>
            <p:ph type="sldNum" sz="quarter" idx="10"/>
          </p:nvPr>
        </p:nvSpPr>
        <p:spPr/>
        <p:txBody>
          <a:bodyPr/>
          <a:lstStyle/>
          <a:p>
            <a:fld id="{536EF407-9E27-4D9B-8EB8-BA7129A0C87E}" type="slidenum">
              <a:rPr lang="en-US" smtClean="0"/>
              <a:t>2</a:t>
            </a:fld>
            <a:endParaRPr lang="en-US" dirty="0"/>
          </a:p>
        </p:txBody>
      </p:sp>
    </p:spTree>
    <p:extLst>
      <p:ext uri="{BB962C8B-B14F-4D97-AF65-F5344CB8AC3E}">
        <p14:creationId xmlns:p14="http://schemas.microsoft.com/office/powerpoint/2010/main" val="1077342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check the registration status and the business license</a:t>
            </a:r>
            <a:r>
              <a:rPr lang="en-US" baseline="0" dirty="0" smtClean="0"/>
              <a:t> status for any online purchases.  The requirements for both apply whether it is a brick and mortar store or a virtual store.  There are limited exceptions for businesses who sell limited quantities of general use pesticide intended primarily for household use (less than $50,000).</a:t>
            </a:r>
            <a:endParaRPr lang="en-US" dirty="0"/>
          </a:p>
        </p:txBody>
      </p:sp>
      <p:sp>
        <p:nvSpPr>
          <p:cNvPr id="4" name="Slide Number Placeholder 3"/>
          <p:cNvSpPr>
            <a:spLocks noGrp="1"/>
          </p:cNvSpPr>
          <p:nvPr>
            <p:ph type="sldNum" sz="quarter" idx="10"/>
          </p:nvPr>
        </p:nvSpPr>
        <p:spPr/>
        <p:txBody>
          <a:bodyPr/>
          <a:lstStyle/>
          <a:p>
            <a:fld id="{536EF407-9E27-4D9B-8EB8-BA7129A0C87E}" type="slidenum">
              <a:rPr lang="en-US" smtClean="0"/>
              <a:t>22</a:t>
            </a:fld>
            <a:endParaRPr lang="en-US" dirty="0"/>
          </a:p>
        </p:txBody>
      </p:sp>
    </p:spTree>
    <p:extLst>
      <p:ext uri="{BB962C8B-B14F-4D97-AF65-F5344CB8AC3E}">
        <p14:creationId xmlns:p14="http://schemas.microsoft.com/office/powerpoint/2010/main" val="632282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The fees prescribed in 2 VAC 5-675 are utilized to operate the agency’s pesticide programs, which protect human health and the environment by ensuring the proper use of pesticides used to control pests that adversely affect crops, structures, health, and domestic animals. </a:t>
            </a:r>
            <a:r>
              <a:rPr lang="en-US" sz="1200" kern="1200" dirty="0" smtClean="0">
                <a:solidFill>
                  <a:schemeClr val="tx1"/>
                </a:solidFill>
                <a:effectLst/>
                <a:latin typeface="+mn-lt"/>
                <a:ea typeface="+mn-ea"/>
                <a:cs typeface="+mn-cs"/>
              </a:rPr>
              <a:t>Program activities include certifying approximately 24,000 pesticide applicators, licensing of approximately 3,000 pesticide businesses, registering approximately 16,000 pesticide products, and conducting route inspections and investigations</a:t>
            </a:r>
            <a:endParaRPr lang="en-US" baseline="0" dirty="0" smtClean="0"/>
          </a:p>
          <a:p>
            <a:pPr marL="0" indent="0">
              <a:buNone/>
            </a:pPr>
            <a:endParaRPr lang="en-US" b="0" baseline="0" dirty="0" smtClean="0"/>
          </a:p>
          <a:p>
            <a:pPr marL="0" indent="0">
              <a:buNone/>
            </a:pPr>
            <a:r>
              <a:rPr lang="en-US" b="0" dirty="0" smtClean="0"/>
              <a:t>The current fees became effective on July 11, 2019. With their approval of the fee increases in 2019, the Board of Agriculture and Consumer Services agreed to convene a Pesticide Fee Regulatory Advisory Panel two years after the effective date of current fees.  At its July 20, 2021 meeting, the Pesticide Fee Regulatory Advisory Panel recommended to the Board that the renewal fee be eliminated for pesticide applicators. </a:t>
            </a:r>
          </a:p>
          <a:p>
            <a:pPr marL="0" indent="0">
              <a:buNone/>
            </a:pPr>
            <a:endParaRPr lang="en-US" b="1" dirty="0" smtClean="0"/>
          </a:p>
          <a:p>
            <a:endParaRPr lang="en-US" i="0" baseline="0" dirty="0" smtClean="0"/>
          </a:p>
          <a:p>
            <a:r>
              <a:rPr lang="en-US" b="1" i="0" baseline="0" dirty="0" smtClean="0"/>
              <a:t>Until such time as the fee amendment is final, the current fee structure remains in place.</a:t>
            </a:r>
          </a:p>
          <a:p>
            <a:endParaRPr lang="en-US" i="0" baseline="0" dirty="0" smtClean="0"/>
          </a:p>
          <a:p>
            <a:endParaRPr lang="en-US" i="1" dirty="0"/>
          </a:p>
        </p:txBody>
      </p:sp>
      <p:sp>
        <p:nvSpPr>
          <p:cNvPr id="4" name="Slide Number Placeholder 3"/>
          <p:cNvSpPr>
            <a:spLocks noGrp="1"/>
          </p:cNvSpPr>
          <p:nvPr>
            <p:ph type="sldNum" sz="quarter" idx="10"/>
          </p:nvPr>
        </p:nvSpPr>
        <p:spPr/>
        <p:txBody>
          <a:bodyPr/>
          <a:lstStyle/>
          <a:p>
            <a:fld id="{536EF407-9E27-4D9B-8EB8-BA7129A0C87E}" type="slidenum">
              <a:rPr lang="en-US" smtClean="0"/>
              <a:t>23</a:t>
            </a:fld>
            <a:endParaRPr lang="en-US" dirty="0"/>
          </a:p>
        </p:txBody>
      </p:sp>
    </p:spTree>
    <p:extLst>
      <p:ext uri="{BB962C8B-B14F-4D97-AF65-F5344CB8AC3E}">
        <p14:creationId xmlns:p14="http://schemas.microsoft.com/office/powerpoint/2010/main" val="945988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of you are probably aware</a:t>
            </a:r>
            <a:r>
              <a:rPr lang="en-US" baseline="0" dirty="0" smtClean="0"/>
              <a:t> that a 2014 Presidential Directive included specific instructions to EPA to encourage state lead agencies for pesticide regulation, in this case, VDACS, to develop state pollinator protection plans to help mitigate the risk of pesticides to managed pollinators.  While we know there are more factors than just pesticides that can potentially impact pollinators, these plans were to focus specifically on pesticides and managed pollinators. Virginia’s  </a:t>
            </a:r>
            <a:r>
              <a:rPr lang="en-US" i="1" baseline="0" dirty="0" smtClean="0"/>
              <a:t>Voluntary Plan to Mitigate the Risk of Pesticides to Managed Pollinators </a:t>
            </a:r>
            <a:r>
              <a:rPr lang="en-US" baseline="0" dirty="0" smtClean="0"/>
              <a:t>was finalized in May 2017.</a:t>
            </a:r>
          </a:p>
          <a:p>
            <a:endParaRPr lang="en-US" baseline="0" dirty="0" smtClean="0"/>
          </a:p>
          <a:p>
            <a:r>
              <a:rPr lang="en-US" baseline="0" dirty="0" smtClean="0"/>
              <a:t>The Plan is voluntary and focuses on enhanced communication and coordination and the implementation of best management practices.  As part of its Plan, VDACS has made available online mapping tools for both pesticide applicators and beekeepers.  Pesticide applicators (including certified commercial, registered technicians, private applicators as well as agricultural producers) can register using </a:t>
            </a:r>
            <a:r>
              <a:rPr lang="en-US" i="1" baseline="0" dirty="0" smtClean="0"/>
              <a:t>FieldCheck</a:t>
            </a:r>
            <a:r>
              <a:rPr lang="en-US" baseline="0" dirty="0" smtClean="0"/>
              <a:t>.  Beekeepers can use </a:t>
            </a:r>
            <a:r>
              <a:rPr lang="en-US" i="1" baseline="0" dirty="0" smtClean="0"/>
              <a:t>BeeCheck</a:t>
            </a:r>
            <a:r>
              <a:rPr lang="en-US" baseline="0" dirty="0" smtClean="0"/>
              <a:t>.</a:t>
            </a:r>
          </a:p>
          <a:p>
            <a:endParaRPr lang="en-US" baseline="0" dirty="0" smtClean="0"/>
          </a:p>
          <a:p>
            <a:r>
              <a:rPr lang="en-US" baseline="0" dirty="0" smtClean="0"/>
              <a:t>Virginia’s plan is not  intended to prohibit, eliminate or further restrict the application of pesticides. As with all pesticide applications, the label is the law.</a:t>
            </a:r>
            <a:endParaRPr lang="en-US" dirty="0"/>
          </a:p>
        </p:txBody>
      </p:sp>
      <p:sp>
        <p:nvSpPr>
          <p:cNvPr id="4" name="Slide Number Placeholder 3"/>
          <p:cNvSpPr>
            <a:spLocks noGrp="1"/>
          </p:cNvSpPr>
          <p:nvPr>
            <p:ph type="sldNum" sz="quarter" idx="10"/>
          </p:nvPr>
        </p:nvSpPr>
        <p:spPr/>
        <p:txBody>
          <a:bodyPr/>
          <a:lstStyle/>
          <a:p>
            <a:fld id="{536EF407-9E27-4D9B-8EB8-BA7129A0C87E}" type="slidenum">
              <a:rPr lang="en-US" smtClean="0"/>
              <a:t>25</a:t>
            </a:fld>
            <a:endParaRPr lang="en-US" dirty="0"/>
          </a:p>
        </p:txBody>
      </p:sp>
    </p:spTree>
    <p:extLst>
      <p:ext uri="{BB962C8B-B14F-4D97-AF65-F5344CB8AC3E}">
        <p14:creationId xmlns:p14="http://schemas.microsoft.com/office/powerpoint/2010/main" val="2480147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496A2-E46F-3A40-8C56-360381BE6EA7}" type="slidenum">
              <a:rPr lang="en-US" smtClean="0"/>
              <a:t>26</a:t>
            </a:fld>
            <a:endParaRPr lang="en-US" dirty="0"/>
          </a:p>
        </p:txBody>
      </p:sp>
    </p:spTree>
    <p:extLst>
      <p:ext uri="{BB962C8B-B14F-4D97-AF65-F5344CB8AC3E}">
        <p14:creationId xmlns:p14="http://schemas.microsoft.com/office/powerpoint/2010/main" val="3316976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Pesticide applicators have three ways to access information regarding the</a:t>
            </a:r>
            <a:r>
              <a:rPr lang="en-US" baseline="0" dirty="0" smtClean="0"/>
              <a:t> location of bee hives including utilization of the public map, registering with FieldCheck or a member data subscription.</a:t>
            </a:r>
            <a:endParaRPr lang="en-US" dirty="0"/>
          </a:p>
        </p:txBody>
      </p:sp>
      <p:sp>
        <p:nvSpPr>
          <p:cNvPr id="4" name="Slide Number Placeholder 3"/>
          <p:cNvSpPr>
            <a:spLocks noGrp="1"/>
          </p:cNvSpPr>
          <p:nvPr>
            <p:ph type="sldNum" sz="quarter" idx="10"/>
          </p:nvPr>
        </p:nvSpPr>
        <p:spPr/>
        <p:txBody>
          <a:bodyPr/>
          <a:lstStyle/>
          <a:p>
            <a:fld id="{DD570316-22A1-4917-9C69-4935E34407F5}" type="slidenum">
              <a:rPr lang="en-US" smtClean="0"/>
              <a:pPr/>
              <a:t>27</a:t>
            </a:fld>
            <a:endParaRPr lang="en-US" dirty="0"/>
          </a:p>
        </p:txBody>
      </p:sp>
    </p:spTree>
    <p:extLst>
      <p:ext uri="{BB962C8B-B14F-4D97-AF65-F5344CB8AC3E}">
        <p14:creationId xmlns:p14="http://schemas.microsoft.com/office/powerpoint/2010/main" val="1203902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new mobile apps are</a:t>
            </a:r>
            <a:r>
              <a:rPr lang="en-US" baseline="0" dirty="0" smtClean="0"/>
              <a:t> now available! Like registering for either FieldCheck or BeeCheck, both are </a:t>
            </a:r>
            <a:r>
              <a:rPr lang="en-US" b="1" baseline="0" dirty="0" smtClean="0"/>
              <a:t>free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86496A2-E46F-3A40-8C56-360381BE6EA7}" type="slidenum">
              <a:rPr lang="en-US" smtClean="0"/>
              <a:t>28</a:t>
            </a:fld>
            <a:endParaRPr lang="en-US" dirty="0"/>
          </a:p>
        </p:txBody>
      </p:sp>
    </p:spTree>
    <p:extLst>
      <p:ext uri="{BB962C8B-B14F-4D97-AF65-F5344CB8AC3E}">
        <p14:creationId xmlns:p14="http://schemas.microsoft.com/office/powerpoint/2010/main" val="342916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p</a:t>
            </a:r>
            <a:r>
              <a:rPr lang="en-US" dirty="0" smtClean="0"/>
              <a:t>esticide applicator certification is</a:t>
            </a:r>
            <a:r>
              <a:rPr lang="en-US" baseline="0" dirty="0" smtClean="0"/>
              <a:t> issued to an individual thus it is the individuals responsibility to maintain their certification.  This includes making sure OPS has your current mailing address (where you want all correspondence regarding your certification is to be mailed); taking a recertification course prior to the expiration of your certification and completing all the required paperwork; and submitting a renewal application with fees prior to the date your certification expires.</a:t>
            </a:r>
          </a:p>
          <a:p>
            <a:endParaRPr lang="en-US" baseline="0" dirty="0" smtClean="0"/>
          </a:p>
          <a:p>
            <a:r>
              <a:rPr lang="en-US" baseline="0" dirty="0" smtClean="0"/>
              <a:t>While OPS sends out status reports and renewal applications, this is only a courtesy.  Even if you don’t get a renewal notice, you are still required to renew your certification prior to the expiration date! This is no different than renewing your driver’s license with DMV.  You need your certification to be able to legally apply pesticides so be sure it is always up to date!</a:t>
            </a:r>
            <a:endParaRPr lang="en-US" dirty="0"/>
          </a:p>
        </p:txBody>
      </p:sp>
      <p:sp>
        <p:nvSpPr>
          <p:cNvPr id="4" name="Slide Number Placeholder 3"/>
          <p:cNvSpPr>
            <a:spLocks noGrp="1"/>
          </p:cNvSpPr>
          <p:nvPr>
            <p:ph type="sldNum" sz="quarter" idx="10"/>
          </p:nvPr>
        </p:nvSpPr>
        <p:spPr/>
        <p:txBody>
          <a:bodyPr/>
          <a:lstStyle/>
          <a:p>
            <a:fld id="{536EF407-9E27-4D9B-8EB8-BA7129A0C87E}" type="slidenum">
              <a:rPr lang="en-US" smtClean="0"/>
              <a:t>29</a:t>
            </a:fld>
            <a:endParaRPr lang="en-US" dirty="0"/>
          </a:p>
        </p:txBody>
      </p:sp>
    </p:spTree>
    <p:extLst>
      <p:ext uri="{BB962C8B-B14F-4D97-AF65-F5344CB8AC3E}">
        <p14:creationId xmlns:p14="http://schemas.microsoft.com/office/powerpoint/2010/main" val="3480768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Slides</a:t>
            </a:r>
            <a:r>
              <a:rPr lang="en-US" b="1" baseline="0" dirty="0" smtClean="0"/>
              <a:t> 31-43, Commercial Applicators &amp; Registered Technicians, are required to be presented in addition to Slides 1-29, as part of all recertification courses for Commercial Applicators and Registered Technicians. Should a specific slide(s), for example, Dicamba, not be appropriate for the specific audience and categories approved as part of the recertification course, they may be omitted and other slides may be added.</a:t>
            </a:r>
            <a:endParaRPr lang="en-US" b="1" dirty="0"/>
          </a:p>
        </p:txBody>
      </p:sp>
      <p:sp>
        <p:nvSpPr>
          <p:cNvPr id="4" name="Slide Number Placeholder 3"/>
          <p:cNvSpPr>
            <a:spLocks noGrp="1"/>
          </p:cNvSpPr>
          <p:nvPr>
            <p:ph type="sldNum" sz="quarter" idx="10"/>
          </p:nvPr>
        </p:nvSpPr>
        <p:spPr/>
        <p:txBody>
          <a:bodyPr/>
          <a:lstStyle/>
          <a:p>
            <a:fld id="{536EF407-9E27-4D9B-8EB8-BA7129A0C87E}" type="slidenum">
              <a:rPr lang="en-US" smtClean="0"/>
              <a:t>30</a:t>
            </a:fld>
            <a:endParaRPr lang="en-US" dirty="0"/>
          </a:p>
        </p:txBody>
      </p:sp>
    </p:spTree>
    <p:extLst>
      <p:ext uri="{BB962C8B-B14F-4D97-AF65-F5344CB8AC3E}">
        <p14:creationId xmlns:p14="http://schemas.microsoft.com/office/powerpoint/2010/main" val="2613387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5E0C8F3B-D9AF-4824-A62C-F0D8F810231E}" type="slidenum">
              <a:rPr lang="en-US" smtClean="0"/>
              <a:pPr/>
              <a:t>31</a:t>
            </a:fld>
            <a:endParaRPr lang="en-US" dirty="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dirty="0" smtClean="0"/>
              <a:t>In the Fall of each year (normally October),</a:t>
            </a:r>
            <a:r>
              <a:rPr lang="en-US" baseline="0" dirty="0" smtClean="0"/>
              <a:t> OPS ends notices to applicators who need recertification credit in order to renew their certificates within the next year, and remind them to attend a recertification class</a:t>
            </a:r>
            <a:r>
              <a:rPr lang="en-US" dirty="0" smtClean="0"/>
              <a:t>. Most classes are offered November to March, but </a:t>
            </a:r>
            <a:r>
              <a:rPr lang="en-US" b="1" dirty="0" smtClean="0"/>
              <a:t>you </a:t>
            </a:r>
            <a:r>
              <a:rPr lang="en-US" dirty="0" smtClean="0"/>
              <a:t>are responsible for finding them</a:t>
            </a:r>
            <a:r>
              <a:rPr lang="en-US" b="1" dirty="0" smtClean="0"/>
              <a:t>. Depending on your category or part of the state, they may be hard to find: plan ahead and have alternatives.</a:t>
            </a:r>
            <a:r>
              <a:rPr lang="en-US" dirty="0" smtClean="0"/>
              <a:t> You can take extra classes to earn credit and extend your training status up to 4 years ahead.</a:t>
            </a:r>
          </a:p>
          <a:p>
            <a:endParaRPr lang="en-US" dirty="0" smtClean="0"/>
          </a:p>
          <a:p>
            <a:r>
              <a:rPr lang="en-US" b="1" dirty="0" smtClean="0"/>
              <a:t>Government applicators</a:t>
            </a:r>
            <a:r>
              <a:rPr lang="en-US" dirty="0" smtClean="0"/>
              <a:t> (both RT and commercial) will be renewed and mailed out automatically in May if you have enough recertification credit. </a:t>
            </a:r>
            <a:r>
              <a:rPr lang="en-US" b="1" dirty="0" smtClean="0"/>
              <a:t>Make sure OPS has your correct mailing address on file.</a:t>
            </a:r>
          </a:p>
          <a:p>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Commercial &amp; RT</a:t>
            </a:r>
            <a:r>
              <a:rPr lang="en-US" dirty="0" smtClean="0"/>
              <a:t>: In April of the year your certificate expires, OPS will send you a renewal notice, listing your categories and their expiration dates, reminding you </a:t>
            </a:r>
            <a:r>
              <a:rPr lang="en-US" b="1" dirty="0" smtClean="0"/>
              <a:t>again</a:t>
            </a:r>
            <a:r>
              <a:rPr lang="en-US" dirty="0" smtClean="0"/>
              <a:t> to take a class if necessary. </a:t>
            </a:r>
            <a:r>
              <a:rPr lang="en-US" b="1" dirty="0" smtClean="0"/>
              <a:t>This only works if OPS has your correct mailing address on file.</a:t>
            </a:r>
            <a:r>
              <a:rPr lang="en-US" b="1" baseline="0" dirty="0" smtClean="0"/>
              <a:t>  </a:t>
            </a:r>
            <a:r>
              <a:rPr lang="en-US" b="0" baseline="0" dirty="0" smtClean="0"/>
              <a:t>Note:  </a:t>
            </a:r>
            <a:r>
              <a:rPr lang="en-US" dirty="0" smtClean="0"/>
              <a:t>If you hold</a:t>
            </a:r>
            <a:r>
              <a:rPr lang="en-US" baseline="0" dirty="0" smtClean="0"/>
              <a:t> both</a:t>
            </a:r>
            <a:r>
              <a:rPr lang="en-US" dirty="0" smtClean="0"/>
              <a:t> RT</a:t>
            </a:r>
            <a:r>
              <a:rPr lang="en-US" baseline="0" dirty="0" smtClean="0"/>
              <a:t> and a Commercial (C, N or G)</a:t>
            </a:r>
            <a:r>
              <a:rPr lang="en-US" dirty="0" smtClean="0"/>
              <a:t> they may be on a different renewal cycle so pay attention to the date on the card.  If</a:t>
            </a:r>
            <a:r>
              <a:rPr lang="en-US" baseline="0" dirty="0" smtClean="0"/>
              <a:t> you hold multiple certificates (multiple employers) within the same class they should be the same (i.e. all RT cards issued to an individual working for multiple employers should have same expiration date).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r>
              <a:rPr lang="en-US" dirty="0" smtClean="0"/>
              <a:t>What happens if you’ve been busy or forgetful? For 60 days, from July 1-August 29, you can send in the renewal form with a 20% late fee. For 60 days, from Jul 1-Aug 29, you can try to find a class, or retake certification exams.  </a:t>
            </a:r>
            <a:r>
              <a:rPr lang="en-US" b="1" u="sng" dirty="0" smtClean="0"/>
              <a:t>*Until you meet both requirements, you will have an expired certificate and should not be working!</a:t>
            </a:r>
          </a:p>
          <a:p>
            <a:endParaRPr lang="en-US" dirty="0" smtClean="0"/>
          </a:p>
          <a:p>
            <a:r>
              <a:rPr lang="en-US" b="1" dirty="0" smtClean="0"/>
              <a:t>By law, after Aug. 29, you must start the entire process over and pay </a:t>
            </a:r>
            <a:r>
              <a:rPr lang="en-US" b="1" u="sng" dirty="0" smtClean="0"/>
              <a:t>all</a:t>
            </a:r>
            <a:r>
              <a:rPr lang="en-US" b="1" dirty="0" smtClean="0"/>
              <a:t> fees, and</a:t>
            </a:r>
            <a:r>
              <a:rPr lang="en-US" dirty="0" smtClean="0"/>
              <a:t> </a:t>
            </a:r>
            <a:r>
              <a:rPr lang="en-US" b="1" dirty="0" smtClean="0"/>
              <a:t>retake </a:t>
            </a:r>
            <a:r>
              <a:rPr lang="en-US" b="1" u="sng" dirty="0" smtClean="0"/>
              <a:t>all</a:t>
            </a:r>
            <a:r>
              <a:rPr lang="en-US" b="1" dirty="0" smtClean="0"/>
              <a:t> exams</a:t>
            </a:r>
            <a:r>
              <a:rPr lang="en-US" dirty="0" smtClean="0"/>
              <a:t>.</a:t>
            </a:r>
          </a:p>
        </p:txBody>
      </p:sp>
    </p:spTree>
    <p:extLst>
      <p:ext uri="{BB962C8B-B14F-4D97-AF65-F5344CB8AC3E}">
        <p14:creationId xmlns:p14="http://schemas.microsoft.com/office/powerpoint/2010/main" val="11366495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5E0C8F3B-D9AF-4824-A62C-F0D8F810231E}" type="slidenum">
              <a:rPr lang="en-US" smtClean="0"/>
              <a:pPr/>
              <a:t>32</a:t>
            </a:fld>
            <a:endParaRPr lang="en-US" dirty="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dirty="0" smtClean="0"/>
              <a:t>In October of the year that your certificate expires</a:t>
            </a:r>
            <a:r>
              <a:rPr lang="en-US" baseline="0" dirty="0" smtClean="0"/>
              <a:t> </a:t>
            </a:r>
            <a:r>
              <a:rPr lang="en-US" dirty="0" smtClean="0"/>
              <a:t>we’ll send you a notice listing when your categories expire, and reminding you to attend a recertification class. Most classes are offered November to March, but </a:t>
            </a:r>
            <a:r>
              <a:rPr lang="en-US" b="1" dirty="0" smtClean="0"/>
              <a:t>you </a:t>
            </a:r>
            <a:r>
              <a:rPr lang="en-US" dirty="0" smtClean="0"/>
              <a:t>are responsible for finding them</a:t>
            </a:r>
            <a:r>
              <a:rPr lang="en-US" b="1" dirty="0" smtClean="0"/>
              <a:t>. Depending on your category or part of the state, they may be hard to find: plan ahead and have alternatives.</a:t>
            </a:r>
            <a:r>
              <a:rPr lang="en-US" dirty="0" smtClean="0"/>
              <a:t> You can take extra classes to earn credit and extend your training status up to 4 years ahead.</a:t>
            </a:r>
          </a:p>
          <a:p>
            <a:endParaRPr lang="en-US" dirty="0" smtClean="0"/>
          </a:p>
          <a:p>
            <a:r>
              <a:rPr lang="en-US" b="1" dirty="0" smtClean="0"/>
              <a:t>Government applicators</a:t>
            </a:r>
            <a:r>
              <a:rPr lang="en-US" dirty="0" smtClean="0"/>
              <a:t> (both RT and commercial) will be renewed and mailed out automatically in May if you have enough recertification credit. </a:t>
            </a:r>
            <a:r>
              <a:rPr lang="en-US" b="1" dirty="0" smtClean="0"/>
              <a:t>Make sure OPS has your correct mailing address on file.</a:t>
            </a:r>
          </a:p>
          <a:p>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Commercial &amp; RT</a:t>
            </a:r>
            <a:r>
              <a:rPr lang="en-US" dirty="0" smtClean="0"/>
              <a:t>: In April of the year your certificate expires, OPS will send you a renewal notice, listing your categories and their expiration dates, reminding you </a:t>
            </a:r>
            <a:r>
              <a:rPr lang="en-US" b="1" dirty="0" smtClean="0"/>
              <a:t>again</a:t>
            </a:r>
            <a:r>
              <a:rPr lang="en-US" dirty="0" smtClean="0"/>
              <a:t> to take a class if necessary. </a:t>
            </a:r>
            <a:r>
              <a:rPr lang="en-US" b="1" dirty="0" smtClean="0"/>
              <a:t>This only works if OPS has your correct mailing address on file.</a:t>
            </a:r>
            <a:r>
              <a:rPr lang="en-US" b="1" baseline="0" dirty="0" smtClean="0"/>
              <a:t>  </a:t>
            </a:r>
            <a:r>
              <a:rPr lang="en-US" b="0" baseline="0" dirty="0" smtClean="0"/>
              <a:t>Note:  </a:t>
            </a:r>
            <a:r>
              <a:rPr lang="en-US" dirty="0" smtClean="0"/>
              <a:t>If you hold</a:t>
            </a:r>
            <a:r>
              <a:rPr lang="en-US" baseline="0" dirty="0" smtClean="0"/>
              <a:t> both</a:t>
            </a:r>
            <a:r>
              <a:rPr lang="en-US" dirty="0" smtClean="0"/>
              <a:t> RT</a:t>
            </a:r>
            <a:r>
              <a:rPr lang="en-US" baseline="0" dirty="0" smtClean="0"/>
              <a:t> and a Commercial (C, N or G)</a:t>
            </a:r>
            <a:r>
              <a:rPr lang="en-US" dirty="0" smtClean="0"/>
              <a:t> they may be on a different renewal cycle so pay attention to the date on the card.  If</a:t>
            </a:r>
            <a:r>
              <a:rPr lang="en-US" baseline="0" dirty="0" smtClean="0"/>
              <a:t> you hold multiple certificates (multiple employers) within the same class they should be the same (i.e. all RT cards issued to an individual working for multiple employers should have same expiration date).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r>
              <a:rPr lang="en-US" dirty="0" smtClean="0"/>
              <a:t>What happens if you’ve been busy or forgetful? For 60 days, from July 1-August 29, you can send in the renewal form with a 20% late fee. For 60 days, from Jul 1-Aug 29, you can try to find a class, or retake certification exams.  </a:t>
            </a:r>
            <a:r>
              <a:rPr lang="en-US" b="1" u="sng" dirty="0" smtClean="0"/>
              <a:t>*Until you meet both requirements, you will have an expired certificate and should not be working!</a:t>
            </a:r>
          </a:p>
          <a:p>
            <a:endParaRPr lang="en-US" dirty="0" smtClean="0"/>
          </a:p>
          <a:p>
            <a:r>
              <a:rPr lang="en-US" b="1" dirty="0" smtClean="0"/>
              <a:t>By law, after Aug. 29, you must start the entire process over and pay </a:t>
            </a:r>
            <a:r>
              <a:rPr lang="en-US" b="1" u="sng" dirty="0" smtClean="0"/>
              <a:t>all</a:t>
            </a:r>
            <a:r>
              <a:rPr lang="en-US" b="1" dirty="0" smtClean="0"/>
              <a:t> fees, and</a:t>
            </a:r>
            <a:r>
              <a:rPr lang="en-US" dirty="0" smtClean="0"/>
              <a:t> </a:t>
            </a:r>
            <a:r>
              <a:rPr lang="en-US" b="1" dirty="0" smtClean="0"/>
              <a:t>retake </a:t>
            </a:r>
            <a:r>
              <a:rPr lang="en-US" b="1" u="sng" dirty="0" smtClean="0"/>
              <a:t>all</a:t>
            </a:r>
            <a:r>
              <a:rPr lang="en-US" b="1" dirty="0" smtClean="0"/>
              <a:t> exams</a:t>
            </a:r>
            <a:r>
              <a:rPr lang="en-US" dirty="0" smtClean="0"/>
              <a:t>.</a:t>
            </a:r>
          </a:p>
        </p:txBody>
      </p:sp>
    </p:spTree>
    <p:extLst>
      <p:ext uri="{BB962C8B-B14F-4D97-AF65-F5344CB8AC3E}">
        <p14:creationId xmlns:p14="http://schemas.microsoft.com/office/powerpoint/2010/main" val="3022358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Pesticides are highly regulated</a:t>
            </a:r>
            <a:r>
              <a:rPr lang="en-US" baseline="0" dirty="0" smtClean="0"/>
              <a:t> at both the federal and state level. At the federal level, the US Environmental Protection Agency  (EPA) has responsibility under the Federal Insecticide, Fungicide and Rodenticide Act (FIFRA). This is the overarching pesticide law. </a:t>
            </a:r>
            <a:r>
              <a:rPr lang="en-US" dirty="0" smtClean="0"/>
              <a:t>The</a:t>
            </a:r>
            <a:r>
              <a:rPr lang="en-US" baseline="0" dirty="0" smtClean="0"/>
              <a:t> Virginia Department of Agriculture and Consumer Services (VDACS) Office of Pesticide Services (OPS) is responsible for regulating pesticides in Virginia.  Simply stated, OPS regulates pesticides and the people and businesses that use or sell them in Virginia.  Regulatory requirements are contained within the Virginia Pesticide Control Act (Act) and Regulations Pursuant to the Act (Regulations).  In addition to ensuring compliance with the Act and Regulations, OPS also has the authority to enforce the Federal Insecticide, Fungicide and Rodenticide Act (FIFRA). </a:t>
            </a:r>
          </a:p>
          <a:p>
            <a:endParaRPr lang="en-US" baseline="0" dirty="0" smtClean="0"/>
          </a:p>
          <a:p>
            <a:endParaRPr lang="en-US" dirty="0" smtClean="0"/>
          </a:p>
          <a:p>
            <a:r>
              <a:rPr lang="en-US" dirty="0" smtClean="0"/>
              <a:t>Copies of the Act and Regulations are available from the VDACS website. Be sure you have current copies of both the Act and Regulations as they do change!</a:t>
            </a:r>
          </a:p>
          <a:p>
            <a:endParaRPr lang="en-US" dirty="0"/>
          </a:p>
        </p:txBody>
      </p:sp>
      <p:sp>
        <p:nvSpPr>
          <p:cNvPr id="4" name="Slide Number Placeholder 3"/>
          <p:cNvSpPr>
            <a:spLocks noGrp="1"/>
          </p:cNvSpPr>
          <p:nvPr>
            <p:ph type="sldNum" sz="quarter" idx="10"/>
          </p:nvPr>
        </p:nvSpPr>
        <p:spPr/>
        <p:txBody>
          <a:bodyPr/>
          <a:lstStyle/>
          <a:p>
            <a:fld id="{536EF407-9E27-4D9B-8EB8-BA7129A0C87E}" type="slidenum">
              <a:rPr lang="en-US" smtClean="0"/>
              <a:t>3</a:t>
            </a:fld>
            <a:endParaRPr lang="en-US" dirty="0"/>
          </a:p>
        </p:txBody>
      </p:sp>
    </p:spTree>
    <p:extLst>
      <p:ext uri="{BB962C8B-B14F-4D97-AF65-F5344CB8AC3E}">
        <p14:creationId xmlns:p14="http://schemas.microsoft.com/office/powerpoint/2010/main" val="19006207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trainee and</a:t>
            </a:r>
            <a:r>
              <a:rPr lang="en-US" baseline="0" dirty="0" smtClean="0"/>
              <a:t> the </a:t>
            </a:r>
            <a:r>
              <a:rPr lang="en-US" dirty="0" smtClean="0"/>
              <a:t>CCA who provides the training will both sign the “</a:t>
            </a:r>
            <a:r>
              <a:rPr lang="en-US" i="1" dirty="0" smtClean="0"/>
              <a:t>Pesticide Registered Technician Application</a:t>
            </a:r>
            <a:r>
              <a:rPr lang="en-US" dirty="0" smtClean="0"/>
              <a:t>” (RT-A) form and</a:t>
            </a:r>
            <a:r>
              <a:rPr lang="en-US" baseline="0" dirty="0" smtClean="0"/>
              <a:t> certify that all required training (40 hours total) has been provided.  </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6EF407-9E27-4D9B-8EB8-BA7129A0C87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6349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RT and</a:t>
            </a:r>
            <a:r>
              <a:rPr lang="en-US" baseline="0" dirty="0" smtClean="0"/>
              <a:t> the </a:t>
            </a:r>
            <a:r>
              <a:rPr lang="en-US" dirty="0" smtClean="0"/>
              <a:t>CCA who provides the training will both sign the “</a:t>
            </a:r>
            <a:r>
              <a:rPr lang="en-US" i="1" dirty="0" smtClean="0"/>
              <a:t>Proof</a:t>
            </a:r>
            <a:r>
              <a:rPr lang="en-US" i="1" baseline="0" dirty="0" smtClean="0"/>
              <a:t> of Additional Category Specific Training for </a:t>
            </a:r>
            <a:r>
              <a:rPr lang="en-US" i="1" dirty="0" smtClean="0"/>
              <a:t>Registered Technicians</a:t>
            </a:r>
            <a:r>
              <a:rPr lang="en-US" dirty="0" smtClean="0"/>
              <a:t>” form and</a:t>
            </a:r>
            <a:r>
              <a:rPr lang="en-US" baseline="0" dirty="0" smtClean="0"/>
              <a:t> certify that the technician has received training in additional categories.  These categories will appear on the RT Certificate under </a:t>
            </a:r>
            <a:r>
              <a:rPr lang="en-US" b="1" baseline="0" dirty="0" smtClean="0"/>
              <a:t>TRAINED IN </a:t>
            </a:r>
            <a:r>
              <a:rPr lang="en-US" baseline="0" dirty="0" smtClean="0"/>
              <a:t>section.</a:t>
            </a:r>
          </a:p>
          <a:p>
            <a:endParaRPr lang="en-US" baseline="0" dirty="0" smtClean="0"/>
          </a:p>
          <a:p>
            <a:r>
              <a:rPr lang="en-US" baseline="0" dirty="0" smtClean="0"/>
              <a:t>http://www.vdacs.virginia.gov/pdf/RegTech.AdditionalCatTraining.pdf</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6EF407-9E27-4D9B-8EB8-BA7129A0C87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97268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2VAC5-685-20. General Requirements for Certification. Part II. Certification of Pesticide Applicators, states </a:t>
            </a:r>
            <a:r>
              <a:rPr lang="en-US" i="1" dirty="0" smtClean="0"/>
              <a:t>C. Employees of local, state, and federal governmental agencies who use or supervise the use of any pesticide on any area in the performance of their official duties must be certified as either commercial applicators not for hire or registered technicians, but they are exempt from any certification fees…</a:t>
            </a:r>
          </a:p>
          <a:p>
            <a:endParaRPr lang="en-US" i="1" dirty="0" smtClean="0"/>
          </a:p>
          <a:p>
            <a:r>
              <a:rPr lang="en-US" i="0" dirty="0" smtClean="0"/>
              <a:t>Government employees</a:t>
            </a:r>
            <a:r>
              <a:rPr lang="en-US" i="0" baseline="0" dirty="0" smtClean="0"/>
              <a:t> are also subject to all other provisions of the Act and Regulations, including training, recertification and recordkeeping.  However, as they do not work for a “pesticide business”, rather they make applications as part of their official duties, government agencies are not required to have a certified commercial applicator on Staff.  This can be problematic as only a certified commercial applicator can train prospective (new) registered technicians.  There are options for governmental agencies seeking to train prospective applicators:</a:t>
            </a:r>
          </a:p>
          <a:p>
            <a:pPr marL="726879" lvl="1" indent="-242293">
              <a:buFont typeface="+mj-lt"/>
              <a:buAutoNum type="arabicPeriod"/>
            </a:pPr>
            <a:r>
              <a:rPr lang="en-US" i="0" baseline="0" dirty="0" smtClean="0"/>
              <a:t>Have a certified commercial applicator on Staff to train prospective registered technicians; or</a:t>
            </a:r>
          </a:p>
          <a:p>
            <a:pPr marL="726879" lvl="1" indent="-242293">
              <a:buFont typeface="+mj-lt"/>
              <a:buAutoNum type="arabicPeriod"/>
            </a:pPr>
            <a:r>
              <a:rPr lang="en-US" i="0" baseline="0" dirty="0" smtClean="0"/>
              <a:t>Work with other Governmental agencies with a certified commercial applicator to train new prospective registered technicians; or</a:t>
            </a:r>
          </a:p>
          <a:p>
            <a:pPr marL="726879" lvl="1" indent="-242293">
              <a:buFont typeface="+mj-lt"/>
              <a:buAutoNum type="arabicPeriod"/>
            </a:pPr>
            <a:r>
              <a:rPr lang="en-US" i="0" baseline="0" dirty="0" smtClean="0"/>
              <a:t>Hire or otherwise retain a certified commercial applicator to train prospective registered technicians.</a:t>
            </a:r>
          </a:p>
          <a:p>
            <a:pPr marL="242293" indent="-242293">
              <a:buFont typeface="+mj-lt"/>
              <a:buAutoNum type="arabicPeriod"/>
            </a:pPr>
            <a:endParaRPr lang="en-US" i="0" baseline="0" dirty="0" smtClean="0"/>
          </a:p>
          <a:p>
            <a:endParaRPr lang="en-US" i="0" dirty="0" smtClean="0"/>
          </a:p>
          <a:p>
            <a:endParaRPr lang="en-US" dirty="0"/>
          </a:p>
        </p:txBody>
      </p:sp>
      <p:sp>
        <p:nvSpPr>
          <p:cNvPr id="4" name="Slide Number Placeholder 3"/>
          <p:cNvSpPr>
            <a:spLocks noGrp="1"/>
          </p:cNvSpPr>
          <p:nvPr>
            <p:ph type="sldNum" sz="quarter" idx="10"/>
          </p:nvPr>
        </p:nvSpPr>
        <p:spPr/>
        <p:txBody>
          <a:bodyPr/>
          <a:lstStyle/>
          <a:p>
            <a:fld id="{536EF407-9E27-4D9B-8EB8-BA7129A0C87E}" type="slidenum">
              <a:rPr lang="en-US" smtClean="0"/>
              <a:t>36</a:t>
            </a:fld>
            <a:endParaRPr lang="en-US" dirty="0"/>
          </a:p>
        </p:txBody>
      </p:sp>
    </p:spTree>
    <p:extLst>
      <p:ext uri="{BB962C8B-B14F-4D97-AF65-F5344CB8AC3E}">
        <p14:creationId xmlns:p14="http://schemas.microsoft.com/office/powerpoint/2010/main" val="12588834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stated previously, all governmental agencies are subject to the provisions of the Virginia Pesticide Control Act and Regulations pursuant to the Act.  This</a:t>
            </a:r>
            <a:r>
              <a:rPr lang="en-US" baseline="0" dirty="0" smtClean="0"/>
              <a:t> includes not only the government employee, but, volunteers making pesticide applications for a governmental agency. </a:t>
            </a:r>
            <a:endParaRPr lang="en-US" dirty="0" smtClean="0"/>
          </a:p>
          <a:p>
            <a:endParaRPr lang="en-US" dirty="0" smtClean="0"/>
          </a:p>
          <a:p>
            <a:r>
              <a:rPr lang="en-US" dirty="0" smtClean="0"/>
              <a:t>Virginia Pesticide Control Act § 3.2-3931. Agencies or persons exempt or partially exempt</a:t>
            </a:r>
            <a:r>
              <a:rPr lang="en-US" baseline="0" dirty="0" smtClean="0"/>
              <a:t> states </a:t>
            </a:r>
            <a:r>
              <a:rPr lang="en-US" i="1" dirty="0" smtClean="0"/>
              <a:t>B. </a:t>
            </a:r>
            <a:r>
              <a:rPr lang="en-US" i="1" u="sng" dirty="0" smtClean="0"/>
              <a:t>Individuals, employees, or representatives </a:t>
            </a:r>
            <a:r>
              <a:rPr lang="en-US" i="1" dirty="0" smtClean="0"/>
              <a:t>of such governmental agencies shall be certified as commercial applicators or registered technicians for the use of pesticides covered by the applicant's certification. The certification shall be valid only when applying or supervising application of pesticides used by such governmental agencies. </a:t>
            </a:r>
          </a:p>
          <a:p>
            <a:endParaRPr lang="en-US" dirty="0" smtClean="0"/>
          </a:p>
          <a:p>
            <a:r>
              <a:rPr lang="en-US" dirty="0" smtClean="0"/>
              <a:t>Therefore, anyone making a pesticide application under the auspices of a government agency, must be certified as a</a:t>
            </a:r>
            <a:r>
              <a:rPr lang="en-US" baseline="0" dirty="0" smtClean="0"/>
              <a:t> commercial pesticide </a:t>
            </a:r>
            <a:r>
              <a:rPr lang="en-US" dirty="0" smtClean="0"/>
              <a:t>applicators</a:t>
            </a:r>
            <a:r>
              <a:rPr lang="en-US" baseline="0" dirty="0" smtClean="0"/>
              <a:t> or registered technician even if they are not employed (paid) by the governmental agency.</a:t>
            </a:r>
            <a:endParaRPr lang="en-US" dirty="0"/>
          </a:p>
        </p:txBody>
      </p:sp>
      <p:sp>
        <p:nvSpPr>
          <p:cNvPr id="4" name="Slide Number Placeholder 3"/>
          <p:cNvSpPr>
            <a:spLocks noGrp="1"/>
          </p:cNvSpPr>
          <p:nvPr>
            <p:ph type="sldNum" sz="quarter" idx="10"/>
          </p:nvPr>
        </p:nvSpPr>
        <p:spPr/>
        <p:txBody>
          <a:bodyPr/>
          <a:lstStyle/>
          <a:p>
            <a:fld id="{536EF407-9E27-4D9B-8EB8-BA7129A0C87E}" type="slidenum">
              <a:rPr lang="en-US" smtClean="0"/>
              <a:t>37</a:t>
            </a:fld>
            <a:endParaRPr lang="en-US" dirty="0"/>
          </a:p>
        </p:txBody>
      </p:sp>
    </p:spTree>
    <p:extLst>
      <p:ext uri="{BB962C8B-B14F-4D97-AF65-F5344CB8AC3E}">
        <p14:creationId xmlns:p14="http://schemas.microsoft.com/office/powerpoint/2010/main" val="9624070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 annual pesticide business license is required for each location or outlet that sells, distributes, stores, applies, or recommends for use any pesticide.</a:t>
            </a:r>
          </a:p>
          <a:p>
            <a:endParaRPr lang="en-US" baseline="0" dirty="0" smtClean="0"/>
          </a:p>
          <a:p>
            <a:r>
              <a:rPr lang="en-US" u="sng" dirty="0" smtClean="0"/>
              <a:t>No</a:t>
            </a:r>
            <a:r>
              <a:rPr lang="en-US" dirty="0" smtClean="0"/>
              <a:t> pesticide business may sell, distribute, or store any pesticide without a pesticide business license.</a:t>
            </a:r>
          </a:p>
          <a:p>
            <a:endParaRPr lang="en-US" dirty="0" smtClean="0"/>
          </a:p>
          <a:p>
            <a:r>
              <a:rPr lang="en-US" u="sng" dirty="0" smtClean="0"/>
              <a:t>No</a:t>
            </a:r>
            <a:r>
              <a:rPr lang="en-US" dirty="0" smtClean="0"/>
              <a:t> person may apply or recommend for use any pesticide commercially without a pesticide business license and the employment of a certified commercial applicator responsible for: (i) the safe application of the pesticides; and (ii) providing recommendations for the use of pesticides.</a:t>
            </a:r>
          </a:p>
          <a:p>
            <a:endParaRPr lang="en-US" dirty="0" smtClean="0"/>
          </a:p>
          <a:p>
            <a:r>
              <a:rPr lang="en-US" b="1" dirty="0" smtClean="0"/>
              <a:t>If a pesticide business license expires or lapses (i.e. the Certificate of Insurance expires during the licensing year), the business cannot legally operate. If a firm’s business license has expired, all certifications of the firm’s pesticide applicators become invalid and the firm’s applicators cannot legally apply pesticides. Additionally, if the pesticide business license expires for a business selling pesticides, that business cannot legally sell pesticide until it renews its license. </a:t>
            </a:r>
            <a:r>
              <a:rPr lang="en-US" b="1" baseline="0" dirty="0" smtClean="0"/>
              <a:t>.  </a:t>
            </a:r>
          </a:p>
          <a:p>
            <a:endParaRPr lang="en-US" baseline="0" dirty="0" smtClean="0"/>
          </a:p>
          <a:p>
            <a:r>
              <a:rPr lang="en-US" baseline="0" dirty="0" smtClean="0"/>
              <a:t>Like with pesticide applicator certification, even if the business owner/operator does not receive a renewal notice, or a notice of expiration of a Certificate of Insurance, it is the business owner/operator who is responsible to ensure the business has a valid pesticide business license.   While OPS does send renewal notices and notifies pesticide businesses if their Certificate of Insurance expires, it is only as a courtesyA business must have a valid license so a business owner/operator must ensure they do!</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36EF407-9E27-4D9B-8EB8-BA7129A0C87E}" type="slidenum">
              <a:rPr lang="en-US" smtClean="0"/>
              <a:t>38</a:t>
            </a:fld>
            <a:endParaRPr lang="en-US" dirty="0"/>
          </a:p>
        </p:txBody>
      </p:sp>
    </p:spTree>
    <p:extLst>
      <p:ext uri="{BB962C8B-B14F-4D97-AF65-F5344CB8AC3E}">
        <p14:creationId xmlns:p14="http://schemas.microsoft.com/office/powerpoint/2010/main" val="37889195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OPS may</a:t>
            </a:r>
            <a:r>
              <a:rPr lang="en-US" baseline="0" dirty="0" smtClean="0"/>
              <a:t> notify businesses when their insurance lapses, it is ultimately their responsibility to provide up to date evidence of financial responsibility (i.e. Certificate of Insurance)</a:t>
            </a:r>
          </a:p>
          <a:p>
            <a:endParaRPr lang="en-US" baseline="0" dirty="0" smtClean="0"/>
          </a:p>
          <a:p>
            <a:r>
              <a:rPr lang="en-US" baseline="0" dirty="0" smtClean="0"/>
              <a:t>Business are required to have the following amount of financial responsibility:</a:t>
            </a:r>
          </a:p>
          <a:p>
            <a:endParaRPr lang="en-US" baseline="0" dirty="0" smtClean="0"/>
          </a:p>
          <a:p>
            <a:pPr marL="171450" indent="-171450">
              <a:buFont typeface="Arial" panose="020B0604020202020204" pitchFamily="34" charset="0"/>
              <a:buChar char="•"/>
            </a:pPr>
            <a:r>
              <a:rPr lang="en-US" baseline="0" dirty="0" smtClean="0"/>
              <a:t>$100,000 for property damage;</a:t>
            </a:r>
          </a:p>
          <a:p>
            <a:pPr marL="171450" indent="-171450">
              <a:buFont typeface="Arial" panose="020B0604020202020204" pitchFamily="34" charset="0"/>
              <a:buChar char="•"/>
            </a:pPr>
            <a:r>
              <a:rPr lang="en-US" baseline="0" dirty="0" smtClean="0"/>
              <a:t>$100,000 for personal injury or death of one person; and,</a:t>
            </a:r>
          </a:p>
          <a:p>
            <a:pPr marL="171450" indent="-171450">
              <a:buFont typeface="Arial" panose="020B0604020202020204" pitchFamily="34" charset="0"/>
              <a:buChar char="•"/>
            </a:pPr>
            <a:r>
              <a:rPr lang="en-US" baseline="0" dirty="0" smtClean="0"/>
              <a:t>$300,000 per occurrence.</a:t>
            </a:r>
            <a:endParaRPr lang="en-US" dirty="0"/>
          </a:p>
        </p:txBody>
      </p:sp>
      <p:sp>
        <p:nvSpPr>
          <p:cNvPr id="4" name="Slide Number Placeholder 3"/>
          <p:cNvSpPr>
            <a:spLocks noGrp="1"/>
          </p:cNvSpPr>
          <p:nvPr>
            <p:ph type="sldNum" sz="quarter" idx="10"/>
          </p:nvPr>
        </p:nvSpPr>
        <p:spPr/>
        <p:txBody>
          <a:bodyPr/>
          <a:lstStyle/>
          <a:p>
            <a:fld id="{536EF407-9E27-4D9B-8EB8-BA7129A0C87E}" type="slidenum">
              <a:rPr lang="en-US" smtClean="0"/>
              <a:t>39</a:t>
            </a:fld>
            <a:endParaRPr lang="en-US" dirty="0"/>
          </a:p>
        </p:txBody>
      </p:sp>
    </p:spTree>
    <p:extLst>
      <p:ext uri="{BB962C8B-B14F-4D97-AF65-F5344CB8AC3E}">
        <p14:creationId xmlns:p14="http://schemas.microsoft.com/office/powerpoint/2010/main" val="23091994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Refunds</a:t>
            </a:r>
            <a:r>
              <a:rPr lang="en-US" baseline="0" dirty="0" smtClean="0"/>
              <a:t> are sent from OPS to Finance for processing.</a:t>
            </a:r>
          </a:p>
          <a:p>
            <a:endParaRPr lang="en-US" baseline="0" dirty="0" smtClean="0"/>
          </a:p>
          <a:p>
            <a:r>
              <a:rPr lang="en-US" dirty="0" smtClean="0"/>
              <a:t>Businesses </a:t>
            </a:r>
            <a:r>
              <a:rPr lang="en-US" baseline="0" dirty="0" smtClean="0"/>
              <a:t>should avoid sending duplicate checks if at all possible.  </a:t>
            </a:r>
          </a:p>
          <a:p>
            <a:endParaRPr lang="en-US" baseline="0" dirty="0" smtClean="0"/>
          </a:p>
          <a:p>
            <a:r>
              <a:rPr lang="en-US" baseline="0" dirty="0" smtClean="0"/>
              <a:t>If a business or person believes that an overpayment has been made, they should not cancel the check.  They should let us refund it.</a:t>
            </a:r>
          </a:p>
          <a:p>
            <a:endParaRPr lang="en-US" baseline="0" dirty="0" smtClean="0"/>
          </a:p>
          <a:p>
            <a:r>
              <a:rPr lang="en-US" baseline="0" dirty="0" smtClean="0"/>
              <a:t>There is a $50 fee for checks which are returned due to non-sufficient funds, cancellation, etc.</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36EF407-9E27-4D9B-8EB8-BA7129A0C87E}" type="slidenum">
              <a:rPr lang="en-US" smtClean="0"/>
              <a:t>40</a:t>
            </a:fld>
            <a:endParaRPr lang="en-US" dirty="0"/>
          </a:p>
        </p:txBody>
      </p:sp>
    </p:spTree>
    <p:extLst>
      <p:ext uri="{BB962C8B-B14F-4D97-AF65-F5344CB8AC3E}">
        <p14:creationId xmlns:p14="http://schemas.microsoft.com/office/powerpoint/2010/main" val="1149029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Tell </a:t>
            </a:r>
            <a:r>
              <a:rPr lang="en-US" u="sng" dirty="0">
                <a:latin typeface="Times New Roman" panose="02020603050405020304" pitchFamily="18" charset="0"/>
                <a:cs typeface="Times New Roman" panose="02020603050405020304" pitchFamily="18" charset="0"/>
              </a:rPr>
              <a:t>YOUR</a:t>
            </a:r>
            <a:r>
              <a:rPr lang="en-US" dirty="0">
                <a:latin typeface="Times New Roman" panose="02020603050405020304" pitchFamily="18" charset="0"/>
                <a:cs typeface="Times New Roman" panose="02020603050405020304" pitchFamily="18" charset="0"/>
              </a:rPr>
              <a:t> story every time you apply.</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1D4944-4D8D-41BA-A4AE-523A741223E3}"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60190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smtClean="0"/>
              <a:t>When</a:t>
            </a:r>
            <a:r>
              <a:rPr lang="en-US" baseline="0" dirty="0" smtClean="0"/>
              <a:t> conducting inspections or investigations, Pesticide Investigators will often review pesticide application records which are required by law for all commercial pesticide applications.  Records contain information regarding how a pesticide was applied and are used to determine compliance with the label requirements.</a:t>
            </a:r>
          </a:p>
          <a:p>
            <a:endParaRPr lang="en-US" baseline="0" dirty="0" smtClean="0"/>
          </a:p>
          <a:p>
            <a:r>
              <a:rPr lang="en-US" baseline="0" dirty="0" smtClean="0"/>
              <a:t>How you keep your records is up to you.  They can be paper, electronic or a combination of both. The law requires records covered in this chapter shall, upon written request, be made available for during normal business hours. Records not readily available shall be submitted to the commissioner within 72 hours if so requested in writing. Records may be submitted electronically in a manner specified by VDACS, including, but not limited to, electronic mail or by completing any forms provided online by VDACS.  Records are required to be kept for 2 years. .  Failure to keep the proper records is a violation and applicators may be subject to enforcement action if they do not keep records. </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21D4944-4D8D-41BA-A4AE-523A741223E3}" type="slidenum">
              <a:rPr lang="en-US" smtClean="0"/>
              <a:t>42</a:t>
            </a:fld>
            <a:endParaRPr lang="en-US" dirty="0"/>
          </a:p>
        </p:txBody>
      </p:sp>
    </p:spTree>
    <p:extLst>
      <p:ext uri="{BB962C8B-B14F-4D97-AF65-F5344CB8AC3E}">
        <p14:creationId xmlns:p14="http://schemas.microsoft.com/office/powerpoint/2010/main" val="26198003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a:t>
            </a:r>
            <a:r>
              <a:rPr lang="en-US" baseline="0" dirty="0" smtClean="0"/>
              <a:t> don’t know, call the Office of Pesticide Services or visit the website!</a:t>
            </a:r>
            <a:endParaRPr lang="en-US" dirty="0"/>
          </a:p>
        </p:txBody>
      </p:sp>
      <p:sp>
        <p:nvSpPr>
          <p:cNvPr id="4" name="Slide Number Placeholder 3"/>
          <p:cNvSpPr>
            <a:spLocks noGrp="1"/>
          </p:cNvSpPr>
          <p:nvPr>
            <p:ph type="sldNum" sz="quarter" idx="10"/>
          </p:nvPr>
        </p:nvSpPr>
        <p:spPr/>
        <p:txBody>
          <a:bodyPr/>
          <a:lstStyle/>
          <a:p>
            <a:fld id="{536EF407-9E27-4D9B-8EB8-BA7129A0C87E}" type="slidenum">
              <a:rPr lang="en-US" smtClean="0"/>
              <a:t>43</a:t>
            </a:fld>
            <a:endParaRPr lang="en-US" dirty="0"/>
          </a:p>
        </p:txBody>
      </p:sp>
    </p:spTree>
    <p:extLst>
      <p:ext uri="{BB962C8B-B14F-4D97-AF65-F5344CB8AC3E}">
        <p14:creationId xmlns:p14="http://schemas.microsoft.com/office/powerpoint/2010/main" val="3031007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536EF407-9E27-4D9B-8EB8-BA7129A0C87E}" type="slidenum">
              <a:rPr lang="en-US" smtClean="0"/>
              <a:t>4</a:t>
            </a:fld>
            <a:endParaRPr lang="en-US" dirty="0"/>
          </a:p>
        </p:txBody>
      </p:sp>
    </p:spTree>
    <p:extLst>
      <p:ext uri="{BB962C8B-B14F-4D97-AF65-F5344CB8AC3E}">
        <p14:creationId xmlns:p14="http://schemas.microsoft.com/office/powerpoint/2010/main" val="22675958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information contained</a:t>
            </a:r>
            <a:r>
              <a:rPr lang="en-US" b="1" baseline="0" dirty="0" smtClean="0"/>
              <a:t> in Slides 45-49, Private Applicators,  is required to presented in addition to the information contained in Slides 1-29. Additional slides may be added for specific audiences.</a:t>
            </a:r>
            <a:endParaRPr lang="en-US" b="1" dirty="0"/>
          </a:p>
        </p:txBody>
      </p:sp>
      <p:sp>
        <p:nvSpPr>
          <p:cNvPr id="4" name="Slide Number Placeholder 3"/>
          <p:cNvSpPr>
            <a:spLocks noGrp="1"/>
          </p:cNvSpPr>
          <p:nvPr>
            <p:ph type="sldNum" sz="quarter" idx="10"/>
          </p:nvPr>
        </p:nvSpPr>
        <p:spPr/>
        <p:txBody>
          <a:bodyPr/>
          <a:lstStyle/>
          <a:p>
            <a:fld id="{536EF407-9E27-4D9B-8EB8-BA7129A0C87E}" type="slidenum">
              <a:rPr lang="en-US" smtClean="0"/>
              <a:t>44</a:t>
            </a:fld>
            <a:endParaRPr lang="en-US" dirty="0"/>
          </a:p>
        </p:txBody>
      </p:sp>
    </p:spTree>
    <p:extLst>
      <p:ext uri="{BB962C8B-B14F-4D97-AF65-F5344CB8AC3E}">
        <p14:creationId xmlns:p14="http://schemas.microsoft.com/office/powerpoint/2010/main" val="4800774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87">
              <a:defRPr/>
            </a:pPr>
            <a:r>
              <a:rPr lang="en-US" b="1" dirty="0" smtClean="0"/>
              <a:t>Private applicator</a:t>
            </a:r>
            <a:r>
              <a:rPr lang="en-US" dirty="0" smtClean="0"/>
              <a:t> certificates will be renewed and mailed out automatically in December if you have enough recertification credit. </a:t>
            </a:r>
            <a:r>
              <a:rPr lang="en-US" b="1" dirty="0" smtClean="0"/>
              <a:t>Make sure OPS has your correct mailing address on file, especially if there has been a 911 change in your county. </a:t>
            </a:r>
            <a:r>
              <a:rPr lang="en-US" dirty="0" smtClean="0"/>
              <a:t>You can still take a class up until March 1, but it will delay the renewal of your certificate.</a:t>
            </a:r>
          </a:p>
          <a:p>
            <a:endParaRPr lang="en-US" dirty="0"/>
          </a:p>
        </p:txBody>
      </p:sp>
      <p:sp>
        <p:nvSpPr>
          <p:cNvPr id="4" name="Slide Number Placeholder 3"/>
          <p:cNvSpPr>
            <a:spLocks noGrp="1"/>
          </p:cNvSpPr>
          <p:nvPr>
            <p:ph type="sldNum" sz="quarter" idx="10"/>
          </p:nvPr>
        </p:nvSpPr>
        <p:spPr/>
        <p:txBody>
          <a:bodyPr/>
          <a:lstStyle/>
          <a:p>
            <a:fld id="{6839ACB3-BE22-4129-BE07-3F9D220ACB35}" type="slidenum">
              <a:rPr lang="en-US" smtClean="0"/>
              <a:t>45</a:t>
            </a:fld>
            <a:endParaRPr lang="en-US" dirty="0"/>
          </a:p>
        </p:txBody>
      </p:sp>
    </p:spTree>
    <p:extLst>
      <p:ext uri="{BB962C8B-B14F-4D97-AF65-F5344CB8AC3E}">
        <p14:creationId xmlns:p14="http://schemas.microsoft.com/office/powerpoint/2010/main" val="4560459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Tell </a:t>
            </a:r>
            <a:r>
              <a:rPr lang="en-US" u="sng" dirty="0">
                <a:latin typeface="Times New Roman" panose="02020603050405020304" pitchFamily="18" charset="0"/>
                <a:cs typeface="Times New Roman" panose="02020603050405020304" pitchFamily="18" charset="0"/>
              </a:rPr>
              <a:t>YOUR</a:t>
            </a:r>
            <a:r>
              <a:rPr lang="en-US" dirty="0">
                <a:latin typeface="Times New Roman" panose="02020603050405020304" pitchFamily="18" charset="0"/>
                <a:cs typeface="Times New Roman" panose="02020603050405020304" pitchFamily="18" charset="0"/>
              </a:rPr>
              <a:t> story every time you apply.</a:t>
            </a:r>
          </a:p>
          <a:p>
            <a:endParaRPr lang="en-US" dirty="0"/>
          </a:p>
        </p:txBody>
      </p:sp>
      <p:sp>
        <p:nvSpPr>
          <p:cNvPr id="4" name="Slide Number Placeholder 3"/>
          <p:cNvSpPr>
            <a:spLocks noGrp="1"/>
          </p:cNvSpPr>
          <p:nvPr>
            <p:ph type="sldNum" sz="quarter" idx="10"/>
          </p:nvPr>
        </p:nvSpPr>
        <p:spPr/>
        <p:txBody>
          <a:bodyPr/>
          <a:lstStyle/>
          <a:p>
            <a:fld id="{821D4944-4D8D-41BA-A4AE-523A741223E3}" type="slidenum">
              <a:rPr lang="en-US" smtClean="0"/>
              <a:t>46</a:t>
            </a:fld>
            <a:endParaRPr lang="en-US" dirty="0"/>
          </a:p>
        </p:txBody>
      </p:sp>
    </p:spTree>
    <p:extLst>
      <p:ext uri="{BB962C8B-B14F-4D97-AF65-F5344CB8AC3E}">
        <p14:creationId xmlns:p14="http://schemas.microsoft.com/office/powerpoint/2010/main" val="40667370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smtClean="0"/>
              <a:t>When</a:t>
            </a:r>
            <a:r>
              <a:rPr lang="en-US" baseline="0" dirty="0" smtClean="0"/>
              <a:t> conducting inspections or investigations, Pesticide Investigators will often review pesticide application records which are required by law private applicators.  Records contain information regarding how a pesticide was applied and are used to determine compliance with the label requirements. Private applicators are required to keep records under the Worker Protection Standard AND of all restricted use pesticide applications.  </a:t>
            </a:r>
          </a:p>
          <a:p>
            <a:endParaRPr lang="en-US" baseline="0" dirty="0" smtClean="0"/>
          </a:p>
          <a:p>
            <a:r>
              <a:rPr lang="en-US" dirty="0" smtClean="0"/>
              <a:t>The 1990 Farm Bill required all private applicators to keep record(s) of their federally restricted use pesticide (RUP) applications for a period of 2 years.  There is no standard Federal form for recording RUP applications, which allows certified private applicators the flexibility to integrate RUP applications into any recordkeeping system. The 9 required elements that must be recorded within 14 days of each RUP application are as follows:</a:t>
            </a:r>
          </a:p>
          <a:p>
            <a:endParaRPr lang="en-US" dirty="0" smtClean="0"/>
          </a:p>
          <a:p>
            <a:pPr marL="228600" indent="-228600">
              <a:buFont typeface="+mj-lt"/>
              <a:buAutoNum type="arabicPeriod"/>
            </a:pPr>
            <a:r>
              <a:rPr lang="en-US" dirty="0" smtClean="0"/>
              <a:t>The brand or product name</a:t>
            </a:r>
          </a:p>
          <a:p>
            <a:pPr marL="228600" indent="-228600">
              <a:buFont typeface="+mj-lt"/>
              <a:buAutoNum type="arabicPeriod"/>
            </a:pPr>
            <a:r>
              <a:rPr lang="en-US" dirty="0" smtClean="0"/>
              <a:t>The EPA registration number</a:t>
            </a:r>
          </a:p>
          <a:p>
            <a:pPr marL="228600" indent="-228600">
              <a:buFont typeface="+mj-lt"/>
              <a:buAutoNum type="arabicPeriod"/>
            </a:pPr>
            <a:r>
              <a:rPr lang="en-US" dirty="0" smtClean="0"/>
              <a:t>The total amount applied</a:t>
            </a:r>
          </a:p>
          <a:p>
            <a:pPr marL="228600" indent="-228600">
              <a:buFont typeface="+mj-lt"/>
              <a:buAutoNum type="arabicPeriod"/>
            </a:pPr>
            <a:r>
              <a:rPr lang="en-US" dirty="0" smtClean="0"/>
              <a:t>The month, day, and year</a:t>
            </a:r>
          </a:p>
          <a:p>
            <a:pPr marL="228600" indent="-228600">
              <a:buFont typeface="+mj-lt"/>
              <a:buAutoNum type="arabicPeriod"/>
            </a:pPr>
            <a:r>
              <a:rPr lang="en-US" dirty="0" smtClean="0"/>
              <a:t>The location of the application</a:t>
            </a:r>
          </a:p>
          <a:p>
            <a:pPr marL="228600" indent="-228600">
              <a:buFont typeface="+mj-lt"/>
              <a:buAutoNum type="arabicPeriod"/>
            </a:pPr>
            <a:r>
              <a:rPr lang="en-US" dirty="0" smtClean="0"/>
              <a:t>The crop, commodity, stored product, or site</a:t>
            </a:r>
          </a:p>
          <a:p>
            <a:pPr marL="228600" indent="-228600">
              <a:buFont typeface="+mj-lt"/>
              <a:buAutoNum type="arabicPeriod"/>
            </a:pPr>
            <a:r>
              <a:rPr lang="en-US" dirty="0" smtClean="0"/>
              <a:t>The size of area treated</a:t>
            </a:r>
          </a:p>
          <a:p>
            <a:pPr marL="228600" indent="-228600">
              <a:buFont typeface="+mj-lt"/>
              <a:buAutoNum type="arabicPeriod"/>
            </a:pPr>
            <a:r>
              <a:rPr lang="en-US" dirty="0" smtClean="0"/>
              <a:t>The name of the certified applicator</a:t>
            </a:r>
          </a:p>
          <a:p>
            <a:pPr marL="228600" indent="-228600">
              <a:buFont typeface="+mj-lt"/>
              <a:buAutoNum type="arabicPeriod"/>
            </a:pPr>
            <a:r>
              <a:rPr lang="en-US" dirty="0" smtClean="0"/>
              <a:t>The certification number of the certified applicator</a:t>
            </a:r>
          </a:p>
          <a:p>
            <a:pPr marL="228600" indent="-228600">
              <a:buFont typeface="+mj-lt"/>
              <a:buAutoNum type="arabicPeriod"/>
            </a:pPr>
            <a:endParaRPr lang="en-US" dirty="0" smtClean="0"/>
          </a:p>
          <a:p>
            <a:pPr marL="0" indent="0">
              <a:buFontTx/>
              <a:buNone/>
            </a:pPr>
            <a:r>
              <a:rPr lang="en-US" dirty="0" smtClean="0"/>
              <a:t>How you keep your records is up to you.  They can be paper, electronic or a combination of both. </a:t>
            </a:r>
            <a:r>
              <a:rPr lang="en-US" baseline="0" dirty="0" smtClean="0"/>
              <a:t> Failure to keep the proper records is a violation and applicators may be subject to enforcement action if they do not keep records. While there is not a required form, there are some templates that are available.  Please visit Virginia Tech Pesticide Programs website at https://vtpp.ento.vt.edu/applicators.html and look under the forms section for sample record keeping forms for both commercial and private applicators.  Additional information regarding the Worker Protection Standard is also available under Pesticide Laws and Regulations </a:t>
            </a:r>
            <a:r>
              <a:rPr lang="en-US" baseline="0" smtClean="0"/>
              <a:t>from that page.</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21D4944-4D8D-41BA-A4AE-523A741223E3}" type="slidenum">
              <a:rPr lang="en-US" smtClean="0"/>
              <a:t>47</a:t>
            </a:fld>
            <a:endParaRPr lang="en-US" dirty="0"/>
          </a:p>
        </p:txBody>
      </p:sp>
    </p:spTree>
    <p:extLst>
      <p:ext uri="{BB962C8B-B14F-4D97-AF65-F5344CB8AC3E}">
        <p14:creationId xmlns:p14="http://schemas.microsoft.com/office/powerpoint/2010/main" val="14410802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EPA's Agricultural Worker Protection Standard (WPS) aims to reduce pesticide poisonings and injuries among agricultural workers and pesticide handlers. The WPS offers occupational protections to over 2 million agricultural workers and pesticide handlers who work at over 600,000 agricultural establishments. In 2015, the EPA revised the WPS to decrease pesticide exposure incidents among farmworkers and their family members. Fewer incidents means a healthier workforce and fewer lost wages, medical bills and absences from work and school. </a:t>
            </a:r>
          </a:p>
          <a:p>
            <a:endParaRPr lang="en-US" dirty="0" smtClean="0"/>
          </a:p>
          <a:p>
            <a:pPr algn="l"/>
            <a:r>
              <a:rPr lang="en-US" b="1" dirty="0" smtClean="0"/>
              <a:t>All of the requirements of the 2015 revised standard are in effect</a:t>
            </a:r>
            <a:r>
              <a:rPr lang="en-US" dirty="0" smtClean="0"/>
              <a:t>. </a:t>
            </a:r>
            <a:r>
              <a:rPr lang="en-US" b="0" i="0" dirty="0" smtClean="0">
                <a:solidFill>
                  <a:srgbClr val="1B1B1B"/>
                </a:solidFill>
                <a:effectLst/>
                <a:latin typeface="Source Sans Pro Web"/>
              </a:rPr>
              <a:t>In general, employers are responsible for WPS compliance. These include:</a:t>
            </a:r>
          </a:p>
          <a:p>
            <a:pPr lvl="1" algn="l">
              <a:buFont typeface="Arial" panose="020B0604020202020204" pitchFamily="34" charset="0"/>
              <a:buChar char="•"/>
            </a:pPr>
            <a:r>
              <a:rPr lang="en-US" b="0" i="0" dirty="0" smtClean="0">
                <a:solidFill>
                  <a:srgbClr val="1B1B1B"/>
                </a:solidFill>
                <a:effectLst/>
                <a:latin typeface="Source Sans Pro Web"/>
              </a:rPr>
              <a:t>Owners/employers on agricultural establishments that grow and harvest for commercial production:</a:t>
            </a:r>
          </a:p>
          <a:p>
            <a:pPr marL="1200150" lvl="2" indent="-285750" algn="l">
              <a:buFont typeface="Arial" panose="020B0604020202020204" pitchFamily="34" charset="0"/>
              <a:buChar char="•"/>
            </a:pPr>
            <a:r>
              <a:rPr lang="en-US" b="0" i="0" dirty="0" smtClean="0">
                <a:solidFill>
                  <a:srgbClr val="1B1B1B"/>
                </a:solidFill>
                <a:effectLst/>
                <a:latin typeface="Source Sans Pro Web"/>
              </a:rPr>
              <a:t>Fruits and vegetables on farms.</a:t>
            </a:r>
          </a:p>
          <a:p>
            <a:pPr marL="1200150" lvl="2" indent="-285750" algn="l">
              <a:buFont typeface="Arial" panose="020B0604020202020204" pitchFamily="34" charset="0"/>
              <a:buChar char="•"/>
            </a:pPr>
            <a:r>
              <a:rPr lang="en-US" b="0" i="0" dirty="0" smtClean="0">
                <a:solidFill>
                  <a:srgbClr val="1B1B1B"/>
                </a:solidFill>
                <a:effectLst/>
                <a:latin typeface="Source Sans Pro Web"/>
              </a:rPr>
              <a:t>Timber and trees in forests and nurseries.</a:t>
            </a:r>
          </a:p>
          <a:p>
            <a:pPr marL="1200150" lvl="2" indent="-285750" algn="l">
              <a:buFont typeface="Arial" panose="020B0604020202020204" pitchFamily="34" charset="0"/>
              <a:buChar char="•"/>
            </a:pPr>
            <a:r>
              <a:rPr lang="en-US" b="0" i="0" dirty="0" smtClean="0">
                <a:solidFill>
                  <a:srgbClr val="1B1B1B"/>
                </a:solidFill>
                <a:effectLst/>
                <a:latin typeface="Source Sans Pro Web"/>
              </a:rPr>
              <a:t>Plants in greenhouses and nurseries.</a:t>
            </a:r>
          </a:p>
          <a:p>
            <a:pPr lvl="1" algn="l">
              <a:buFont typeface="Arial" panose="020B0604020202020204" pitchFamily="34" charset="0"/>
              <a:buChar char="•"/>
            </a:pPr>
            <a:r>
              <a:rPr lang="en-US" b="0" i="0" dirty="0" smtClean="0">
                <a:solidFill>
                  <a:srgbClr val="1B1B1B"/>
                </a:solidFill>
                <a:effectLst/>
                <a:latin typeface="Source Sans Pro Web"/>
              </a:rPr>
              <a:t>Employers of researchers who help grow and harvest plants.</a:t>
            </a:r>
          </a:p>
          <a:p>
            <a:pPr lvl="1" algn="l">
              <a:buFont typeface="Arial" panose="020B0604020202020204" pitchFamily="34" charset="0"/>
              <a:buChar char="•"/>
            </a:pPr>
            <a:r>
              <a:rPr lang="en-US" b="0" i="0" dirty="0" smtClean="0">
                <a:solidFill>
                  <a:srgbClr val="1B1B1B"/>
                </a:solidFill>
                <a:effectLst/>
                <a:latin typeface="Source Sans Pro Web"/>
              </a:rPr>
              <a:t>Employers at commercial pesticide handling establishments</a:t>
            </a:r>
          </a:p>
          <a:p>
            <a:endParaRPr lang="en-US" dirty="0" smtClean="0"/>
          </a:p>
          <a:p>
            <a:r>
              <a:rPr lang="en-US" dirty="0" smtClean="0"/>
              <a:t>Pesticide safety training materials with the expanded content required by the 2015 WPS </a:t>
            </a:r>
            <a:r>
              <a:rPr lang="en-US" b="1" u="sng" dirty="0" smtClean="0"/>
              <a:t>must</a:t>
            </a:r>
            <a:r>
              <a:rPr lang="en-US" dirty="0" smtClean="0"/>
              <a:t> be used to train workers and handlers. </a:t>
            </a:r>
            <a:r>
              <a:rPr lang="en-US" b="1" u="sng" dirty="0" smtClean="0"/>
              <a:t>Pesticide training is required annual</a:t>
            </a:r>
            <a:r>
              <a:rPr lang="en-US" dirty="0" smtClean="0"/>
              <a:t>ly. EPA-approved training materials for national use are available from the EPA’s WPS webpage as</a:t>
            </a:r>
            <a:r>
              <a:rPr lang="en-US" baseline="0" dirty="0" smtClean="0"/>
              <a:t> well as the Pesticide Educational Resources Collaborative (PERC). </a:t>
            </a:r>
          </a:p>
          <a:p>
            <a:endParaRPr lang="en-US" baseline="0" dirty="0" smtClean="0"/>
          </a:p>
          <a:p>
            <a:r>
              <a:rPr lang="en-US" baseline="0" dirty="0" smtClean="0"/>
              <a:t>Key provision require all employers to do the following:</a:t>
            </a:r>
          </a:p>
          <a:p>
            <a:pPr marL="628650" lvl="1" indent="-171450">
              <a:buFont typeface="Arial" panose="020B0604020202020204" pitchFamily="34" charset="0"/>
              <a:buChar char="•"/>
            </a:pPr>
            <a:r>
              <a:rPr lang="en-US" baseline="0" dirty="0" smtClean="0"/>
              <a:t>Do not retaliate against a worker or handler.</a:t>
            </a:r>
          </a:p>
          <a:p>
            <a:pPr marL="628650" lvl="1" indent="-171450">
              <a:buFont typeface="Arial" panose="020B0604020202020204" pitchFamily="34" charset="0"/>
              <a:buChar char="•"/>
            </a:pPr>
            <a:r>
              <a:rPr lang="en-US" b="0" baseline="0" dirty="0" smtClean="0"/>
              <a:t>Provide annual pesticide safety training. </a:t>
            </a:r>
            <a:r>
              <a:rPr lang="en-US" b="1" dirty="0" smtClean="0"/>
              <a:t>There is no grace period for WPS training! The agricultural employer must ensure that WPS training is completed within the last 12 months before:</a:t>
            </a:r>
            <a:r>
              <a:rPr lang="en-US" dirty="0" smtClean="0"/>
              <a:t> </a:t>
            </a:r>
          </a:p>
          <a:p>
            <a:pPr marL="1085850" lvl="2" indent="-171450">
              <a:buFont typeface="Arial" panose="020B0604020202020204" pitchFamily="34" charset="0"/>
              <a:buChar char="•"/>
            </a:pPr>
            <a:r>
              <a:rPr lang="en-US" dirty="0" smtClean="0"/>
              <a:t>Any worker enters a treated area on an agricultural establishment where, within the last 30 days, a WPS-labeled pesticide product has been used or a REI for such pesticide has been in effect.</a:t>
            </a:r>
          </a:p>
          <a:p>
            <a:pPr marL="1085850" lvl="2" indent="-171450">
              <a:buFont typeface="Arial" panose="020B0604020202020204" pitchFamily="34" charset="0"/>
              <a:buChar char="•"/>
            </a:pPr>
            <a:r>
              <a:rPr lang="en-US" dirty="0" smtClean="0"/>
              <a:t>Any handler conducts any handling task. </a:t>
            </a:r>
            <a:endParaRPr lang="en-US" b="0" baseline="0" dirty="0" smtClean="0"/>
          </a:p>
          <a:p>
            <a:pPr marL="628650" lvl="1" indent="-171450">
              <a:buFont typeface="Arial" panose="020B0604020202020204" pitchFamily="34" charset="0"/>
              <a:buChar char="•"/>
            </a:pPr>
            <a:r>
              <a:rPr lang="en-US" baseline="0" dirty="0" smtClean="0"/>
              <a:t>Provide access to specific information for workers and handlers at a central location during normal work hours, including  (agricultural employers only):</a:t>
            </a:r>
          </a:p>
          <a:p>
            <a:pPr marL="1085850" lvl="2" indent="-171450">
              <a:buFont typeface="Arial" panose="020B0604020202020204" pitchFamily="34" charset="0"/>
              <a:buChar char="•"/>
            </a:pPr>
            <a:r>
              <a:rPr lang="en-US" baseline="0" dirty="0" smtClean="0"/>
              <a:t>Pesticide applications on the establishment;</a:t>
            </a:r>
          </a:p>
          <a:p>
            <a:pPr marL="1085850" lvl="2" indent="-171450">
              <a:buFont typeface="Arial" panose="020B0604020202020204" pitchFamily="34" charset="0"/>
              <a:buChar char="•"/>
            </a:pPr>
            <a:r>
              <a:rPr lang="en-US" baseline="0" dirty="0" smtClean="0"/>
              <a:t>Safety Data Sheets for pesticides applied on the establishment; and</a:t>
            </a:r>
          </a:p>
          <a:p>
            <a:pPr marL="1085850" lvl="2" indent="-171450">
              <a:buFont typeface="Arial" panose="020B0604020202020204" pitchFamily="34" charset="0"/>
              <a:buChar char="•"/>
            </a:pPr>
            <a:r>
              <a:rPr lang="en-US" baseline="0" dirty="0" smtClean="0"/>
              <a:t>Pesticide safety information that includes emergency information.</a:t>
            </a:r>
          </a:p>
          <a:p>
            <a:pPr marL="628650" lvl="1" indent="-171450">
              <a:buFont typeface="Arial" panose="020B0604020202020204" pitchFamily="34" charset="0"/>
              <a:buChar char="•"/>
            </a:pPr>
            <a:r>
              <a:rPr lang="en-US" baseline="0" dirty="0" smtClean="0"/>
              <a:t>Provide WPS-required safety, pesticide application, and hazard information to workers and handlers or their designated representative, or to treating medical personnel, if requested. For additional details, see the Designated Representative section of this webpage or Chapter 2 of the WPS How to Comply Manual. See full requirements at 40 CFR 170.311(b).</a:t>
            </a:r>
          </a:p>
          <a:p>
            <a:pPr marL="628650" lvl="1" indent="-171450">
              <a:buFont typeface="Arial" panose="020B0604020202020204" pitchFamily="34" charset="0"/>
              <a:buChar char="•"/>
            </a:pPr>
            <a:r>
              <a:rPr lang="en-US" baseline="0" dirty="0" smtClean="0"/>
              <a:t>Provide decontamination supplies.</a:t>
            </a:r>
          </a:p>
          <a:p>
            <a:pPr marL="628650" lvl="1" indent="-171450">
              <a:buFont typeface="Arial" panose="020B0604020202020204" pitchFamily="34" charset="0"/>
              <a:buChar char="•"/>
            </a:pPr>
            <a:r>
              <a:rPr lang="en-US" baseline="0" dirty="0" smtClean="0"/>
              <a:t>Exchange information (between a commercial handler employer and an operator of an agricultural establishment).</a:t>
            </a:r>
          </a:p>
          <a:p>
            <a:pPr marL="628650" lvl="1" indent="-171450">
              <a:buFont typeface="Arial" panose="020B0604020202020204" pitchFamily="34" charset="0"/>
              <a:buChar char="•"/>
            </a:pPr>
            <a:r>
              <a:rPr lang="en-US" baseline="0" dirty="0" smtClean="0"/>
              <a:t>Provide emergency assistance by making transportation available to a medical care facility in case of a pesticide injury or poisoning and providing information about the pesticide(s) to which the person may have been exposed.</a:t>
            </a:r>
          </a:p>
          <a:p>
            <a:endParaRPr lang="en-US" baseline="0" dirty="0" smtClean="0"/>
          </a:p>
          <a:p>
            <a:r>
              <a:rPr lang="en-US" baseline="0" dirty="0" smtClean="0"/>
              <a:t>On October 29, the EPA finalized improvements to the applications exclusion zone requirements or the </a:t>
            </a:r>
            <a:r>
              <a:rPr lang="en-US" sz="1200" b="0" i="0" kern="1200" dirty="0" smtClean="0">
                <a:solidFill>
                  <a:schemeClr val="tx1"/>
                </a:solidFill>
                <a:effectLst/>
                <a:latin typeface="+mn-lt"/>
                <a:ea typeface="+mn-ea"/>
                <a:cs typeface="+mn-cs"/>
              </a:rPr>
              <a:t>area surrounding pesticide application equipment that exists only during outdoor production pesticide applications.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Additional information is available from the EPA’s Worker Protection Standard webpage, your</a:t>
            </a:r>
            <a:r>
              <a:rPr lang="en-US" sz="1200" b="0" i="0" kern="1200" baseline="0" dirty="0" smtClean="0">
                <a:solidFill>
                  <a:schemeClr val="tx1"/>
                </a:solidFill>
                <a:effectLst/>
                <a:latin typeface="+mn-lt"/>
                <a:ea typeface="+mn-ea"/>
                <a:cs typeface="+mn-cs"/>
              </a:rPr>
              <a:t> Extension Agent or the Office of Pesticide Services.</a:t>
            </a:r>
            <a:endParaRPr lang="en-US" dirty="0"/>
          </a:p>
        </p:txBody>
      </p:sp>
      <p:sp>
        <p:nvSpPr>
          <p:cNvPr id="4" name="Slide Number Placeholder 3"/>
          <p:cNvSpPr>
            <a:spLocks noGrp="1"/>
          </p:cNvSpPr>
          <p:nvPr>
            <p:ph type="sldNum" sz="quarter" idx="10"/>
          </p:nvPr>
        </p:nvSpPr>
        <p:spPr/>
        <p:txBody>
          <a:bodyPr/>
          <a:lstStyle/>
          <a:p>
            <a:fld id="{536EF407-9E27-4D9B-8EB8-BA7129A0C87E}" type="slidenum">
              <a:rPr lang="en-US" smtClean="0"/>
              <a:t>48</a:t>
            </a:fld>
            <a:endParaRPr lang="en-US" dirty="0"/>
          </a:p>
        </p:txBody>
      </p:sp>
    </p:spTree>
    <p:extLst>
      <p:ext uri="{BB962C8B-B14F-4D97-AF65-F5344CB8AC3E}">
        <p14:creationId xmlns:p14="http://schemas.microsoft.com/office/powerpoint/2010/main" val="42278104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a:t>
            </a:r>
            <a:r>
              <a:rPr lang="en-US" baseline="0" dirty="0" smtClean="0"/>
              <a:t> don’t know, call the Office of Pesticide Services or visit the website!</a:t>
            </a:r>
            <a:endParaRPr lang="en-US" dirty="0"/>
          </a:p>
        </p:txBody>
      </p:sp>
      <p:sp>
        <p:nvSpPr>
          <p:cNvPr id="4" name="Slide Number Placeholder 3"/>
          <p:cNvSpPr>
            <a:spLocks noGrp="1"/>
          </p:cNvSpPr>
          <p:nvPr>
            <p:ph type="sldNum" sz="quarter" idx="10"/>
          </p:nvPr>
        </p:nvSpPr>
        <p:spPr/>
        <p:txBody>
          <a:bodyPr/>
          <a:lstStyle/>
          <a:p>
            <a:fld id="{536EF407-9E27-4D9B-8EB8-BA7129A0C87E}" type="slidenum">
              <a:rPr lang="en-US" smtClean="0"/>
              <a:t>49</a:t>
            </a:fld>
            <a:endParaRPr lang="en-US" dirty="0"/>
          </a:p>
        </p:txBody>
      </p:sp>
    </p:spTree>
    <p:extLst>
      <p:ext uri="{BB962C8B-B14F-4D97-AF65-F5344CB8AC3E}">
        <p14:creationId xmlns:p14="http://schemas.microsoft.com/office/powerpoint/2010/main" val="2699725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Pesticide</a:t>
            </a:r>
            <a:r>
              <a:rPr lang="en-US" baseline="0" dirty="0" smtClean="0"/>
              <a:t> Investigators conduct routine inspections and investigate all tips/complains/reports alleging potential violations of pesticide laws or regulations.  As part of any inspection or investigation, the Pesticide Investigator may complete one or more of the following activities:</a:t>
            </a:r>
          </a:p>
          <a:p>
            <a:pPr marL="228600" indent="-228600">
              <a:buFont typeface="+mj-lt"/>
              <a:buAutoNum type="arabicPeriod"/>
            </a:pPr>
            <a:r>
              <a:rPr lang="en-US" dirty="0" smtClean="0"/>
              <a:t>Conducting interviews</a:t>
            </a:r>
          </a:p>
          <a:p>
            <a:pPr marL="228600" indent="-228600">
              <a:buFont typeface="+mj-lt"/>
              <a:buAutoNum type="arabicPeriod"/>
            </a:pPr>
            <a:r>
              <a:rPr lang="en-US" dirty="0" smtClean="0"/>
              <a:t>Visiting site</a:t>
            </a:r>
          </a:p>
          <a:p>
            <a:pPr marL="228600" indent="-228600">
              <a:buFont typeface="+mj-lt"/>
              <a:buAutoNum type="arabicPeriod"/>
            </a:pPr>
            <a:r>
              <a:rPr lang="en-US" dirty="0" smtClean="0"/>
              <a:t>Observing an application</a:t>
            </a:r>
          </a:p>
          <a:p>
            <a:pPr marL="228600" indent="-228600">
              <a:buFont typeface="+mj-lt"/>
              <a:buAutoNum type="arabicPeriod"/>
            </a:pPr>
            <a:r>
              <a:rPr lang="en-US" dirty="0" smtClean="0"/>
              <a:t>Taking photographs</a:t>
            </a:r>
          </a:p>
          <a:p>
            <a:pPr marL="228600" indent="-228600">
              <a:buFont typeface="+mj-lt"/>
              <a:buAutoNum type="arabicPeriod"/>
            </a:pPr>
            <a:r>
              <a:rPr lang="en-US" dirty="0" smtClean="0"/>
              <a:t>Collecting samples (residue/formulation)</a:t>
            </a:r>
          </a:p>
          <a:p>
            <a:pPr marL="228600" indent="-228600">
              <a:buFont typeface="+mj-lt"/>
              <a:buAutoNum type="arabicPeriod"/>
            </a:pPr>
            <a:r>
              <a:rPr lang="en-US" dirty="0" smtClean="0"/>
              <a:t>Collecting  weather data</a:t>
            </a:r>
          </a:p>
          <a:p>
            <a:pPr marL="228600" indent="-228600">
              <a:buFont typeface="+mj-lt"/>
              <a:buAutoNum type="arabicPeriod"/>
            </a:pPr>
            <a:r>
              <a:rPr lang="en-US" dirty="0" smtClean="0"/>
              <a:t>Reviewing pesticide label and application records</a:t>
            </a:r>
          </a:p>
          <a:p>
            <a:pPr marL="228600" indent="-228600">
              <a:buFont typeface="+mj-lt"/>
              <a:buAutoNum type="arabicPeriod"/>
            </a:pPr>
            <a:endParaRPr lang="en-US" dirty="0" smtClean="0"/>
          </a:p>
          <a:p>
            <a:pPr marL="0" indent="0">
              <a:buFont typeface="+mj-lt"/>
              <a:buNone/>
            </a:pPr>
            <a:r>
              <a:rPr lang="en-US" dirty="0" smtClean="0"/>
              <a:t>Once all the information</a:t>
            </a:r>
            <a:r>
              <a:rPr lang="en-US" baseline="0" dirty="0" smtClean="0"/>
              <a:t> is collected, the totality of the information or evidence that the Pesticide Investigator is able to collect is reviewed in a 2 stage process.  In those cases in which there is substantial evidence of a violation is found, the respondent is notified and provided an opportunity, by law, to provide additional information prior to any final action.  Should an enforcement action be taken, the respondent has the right to appear the action.</a:t>
            </a:r>
            <a:endParaRPr lang="en-US" dirty="0" smtClean="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536EF407-9E27-4D9B-8EB8-BA7129A0C87E}" type="slidenum">
              <a:rPr lang="en-US" smtClean="0"/>
              <a:t>5</a:t>
            </a:fld>
            <a:endParaRPr lang="en-US" dirty="0"/>
          </a:p>
        </p:txBody>
      </p:sp>
    </p:spTree>
    <p:extLst>
      <p:ext uri="{BB962C8B-B14F-4D97-AF65-F5344CB8AC3E}">
        <p14:creationId xmlns:p14="http://schemas.microsoft.com/office/powerpoint/2010/main" val="2547523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VDACS has the legal authority to take any enforcement action for a violation of the Act or Regulation against any person (including certified applicators and the general public), businesses, and other agencies. In determining the action to take, VDACS considers many factors, including:</a:t>
            </a:r>
          </a:p>
          <a:p>
            <a:endParaRPr lang="en-US" dirty="0" smtClean="0"/>
          </a:p>
          <a:p>
            <a:r>
              <a:rPr lang="en-US" dirty="0" smtClean="0"/>
              <a:t>  1. type of violation;</a:t>
            </a:r>
          </a:p>
          <a:p>
            <a:r>
              <a:rPr lang="en-US" dirty="0" smtClean="0"/>
              <a:t>  2. damages or potential for damage;</a:t>
            </a:r>
          </a:p>
          <a:p>
            <a:r>
              <a:rPr lang="en-US" dirty="0" smtClean="0"/>
              <a:t>  3. culpability;</a:t>
            </a:r>
          </a:p>
          <a:p>
            <a:r>
              <a:rPr lang="en-US" dirty="0" smtClean="0"/>
              <a:t>  4. history of violations; and</a:t>
            </a:r>
          </a:p>
          <a:p>
            <a:r>
              <a:rPr lang="en-US" dirty="0" smtClean="0"/>
              <a:t>  5. good faith attempt to come into compliance.</a:t>
            </a:r>
          </a:p>
          <a:p>
            <a:endParaRPr lang="en-US" baseline="0" dirty="0" smtClean="0"/>
          </a:p>
          <a:p>
            <a:r>
              <a:rPr lang="en-US" baseline="0" dirty="0" smtClean="0"/>
              <a:t>For any enforcement action, the person, business or agency has the right to appeal.</a:t>
            </a:r>
          </a:p>
          <a:p>
            <a:endParaRPr lang="en-US" baseline="0" dirty="0" smtClean="0"/>
          </a:p>
          <a:p>
            <a:r>
              <a:rPr lang="en-US" baseline="0" dirty="0" smtClean="0"/>
              <a:t>VDACS may also refer any violations to the US Environmental Protection Agency for action.</a:t>
            </a:r>
            <a:endParaRPr lang="en-US" dirty="0"/>
          </a:p>
        </p:txBody>
      </p:sp>
      <p:sp>
        <p:nvSpPr>
          <p:cNvPr id="4" name="Slide Number Placeholder 3"/>
          <p:cNvSpPr>
            <a:spLocks noGrp="1"/>
          </p:cNvSpPr>
          <p:nvPr>
            <p:ph type="sldNum" sz="quarter" idx="10"/>
          </p:nvPr>
        </p:nvSpPr>
        <p:spPr/>
        <p:txBody>
          <a:bodyPr/>
          <a:lstStyle/>
          <a:p>
            <a:fld id="{536EF407-9E27-4D9B-8EB8-BA7129A0C87E}" type="slidenum">
              <a:rPr lang="en-US" smtClean="0"/>
              <a:t>6</a:t>
            </a:fld>
            <a:endParaRPr lang="en-US" dirty="0"/>
          </a:p>
        </p:txBody>
      </p:sp>
    </p:spTree>
    <p:extLst>
      <p:ext uri="{BB962C8B-B14F-4D97-AF65-F5344CB8AC3E}">
        <p14:creationId xmlns:p14="http://schemas.microsoft.com/office/powerpoint/2010/main" val="4243678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common violations for FY21 are the same as in past years – just in a different</a:t>
            </a:r>
            <a:r>
              <a:rPr lang="en-US" baseline="0" dirty="0" smtClean="0"/>
              <a:t> order. </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  </a:t>
            </a:r>
            <a:r>
              <a:rPr lang="en-US" u="sng" dirty="0" smtClean="0"/>
              <a:t>Sale or Use of Unregistered Product</a:t>
            </a:r>
            <a:r>
              <a:rPr lang="en-US" dirty="0" smtClean="0"/>
              <a:t>:  Every</a:t>
            </a:r>
            <a:r>
              <a:rPr lang="en-US" baseline="0" dirty="0" smtClean="0"/>
              <a:t> product that is manufactured, distributed, sold, offered for sale, used or offered for use must be registered </a:t>
            </a:r>
            <a:r>
              <a:rPr lang="en-US" dirty="0" smtClean="0"/>
              <a:t>both by United States Environmental Protection Agency (EPA) and with VDACS (there are some</a:t>
            </a:r>
            <a:r>
              <a:rPr lang="en-US" baseline="0" dirty="0" smtClean="0"/>
              <a:t> exemptions to the requirement to be federally registered, however, ALL pesticides must be registered in Virginia).</a:t>
            </a:r>
            <a:r>
              <a:rPr lang="en-US" dirty="0" smtClean="0"/>
              <a:t> Investigators inspecting pesticide businesses and retailers found a number of products not registered in VA but offered for sale.  Violations included both discontinued products and those that were never registered.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#2</a:t>
            </a:r>
            <a:r>
              <a:rPr lang="en-US" u="sng" dirty="0" smtClean="0"/>
              <a:t>: Not Certified</a:t>
            </a:r>
            <a:r>
              <a:rPr lang="en-US" dirty="0" smtClean="0"/>
              <a:t>: This</a:t>
            </a:r>
            <a:r>
              <a:rPr lang="en-US" baseline="0" dirty="0" smtClean="0"/>
              <a:t> includes both applicators that have never been certified as well as applicators that did not maintain their certification or did not renew their certification as required.  The Virginia Pesticide Control Act requires:</a:t>
            </a:r>
          </a:p>
          <a:p>
            <a:pPr marL="171450" indent="-171450">
              <a:buFont typeface="Arial" panose="020B0604020202020204" pitchFamily="34" charset="0"/>
              <a:buChar char="•"/>
            </a:pPr>
            <a:r>
              <a:rPr lang="en-US" dirty="0" smtClean="0"/>
              <a:t>Any person who uses (except under supervised conditions of training for certification) or supervises the use of any pesticide in exchange for compensation of any kind</a:t>
            </a:r>
            <a:r>
              <a:rPr lang="en-US" baseline="0" dirty="0" smtClean="0"/>
              <a:t> b</a:t>
            </a:r>
            <a:r>
              <a:rPr lang="en-US" dirty="0" smtClean="0"/>
              <a:t>e certified</a:t>
            </a:r>
            <a:r>
              <a:rPr lang="en-US" baseline="0" dirty="0" smtClean="0"/>
              <a:t> a</a:t>
            </a:r>
            <a:r>
              <a:rPr lang="en-US" dirty="0" smtClean="0"/>
              <a:t>s either a commercial applicator or registered technician. All commercial applicator or registered technician</a:t>
            </a:r>
            <a:r>
              <a:rPr lang="en-US" baseline="0" dirty="0" smtClean="0"/>
              <a:t> certifications expire on June 30 of either the odd or even year</a:t>
            </a:r>
            <a:r>
              <a:rPr lang="en-US" dirty="0" smtClean="0"/>
              <a:t>; and</a:t>
            </a:r>
          </a:p>
          <a:p>
            <a:pPr marL="171450" indent="-171450">
              <a:buFont typeface="Arial" panose="020B0604020202020204" pitchFamily="34" charset="0"/>
              <a:buChar char="•"/>
            </a:pPr>
            <a:r>
              <a:rPr lang="en-US" dirty="0" smtClean="0"/>
              <a:t>Any person who applies restricted use on any property in the production of an agricultural commodity</a:t>
            </a:r>
            <a:r>
              <a:rPr lang="en-US" baseline="0" dirty="0" smtClean="0"/>
              <a:t> be certified</a:t>
            </a:r>
            <a:r>
              <a:rPr lang="en-US" dirty="0" smtClean="0"/>
              <a:t> as private applicator. All private applicator certifications expire on December 31 of either the odd</a:t>
            </a:r>
            <a:r>
              <a:rPr lang="en-US" baseline="0" dirty="0" smtClean="0"/>
              <a:t> or even year.</a:t>
            </a:r>
            <a:endParaRPr lang="en-US" dirty="0" smtClean="0"/>
          </a:p>
          <a:p>
            <a:pPr marL="171450" indent="-171450">
              <a:buFont typeface="Arial" panose="020B0604020202020204" pitchFamily="34" charset="0"/>
              <a:buChar cha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#3: </a:t>
            </a:r>
            <a:r>
              <a:rPr lang="en-US" u="sng" dirty="0" smtClean="0"/>
              <a:t>Misuse</a:t>
            </a:r>
            <a:r>
              <a:rPr lang="en-US" u="sng" baseline="0" dirty="0" smtClean="0"/>
              <a:t> and Negligence</a:t>
            </a:r>
            <a:r>
              <a:rPr lang="en-US" baseline="0" dirty="0" smtClean="0"/>
              <a:t>:</a:t>
            </a:r>
            <a:endParaRPr lang="en-US"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u="sng" dirty="0" smtClean="0"/>
              <a:t>Misuse</a:t>
            </a:r>
            <a:r>
              <a:rPr lang="en-US" dirty="0" smtClean="0"/>
              <a:t> covers a wide range of things, including failure to wear the personal</a:t>
            </a:r>
            <a:r>
              <a:rPr lang="en-US" baseline="0" dirty="0" smtClean="0"/>
              <a:t> protection equipment (PPE)</a:t>
            </a:r>
            <a:r>
              <a:rPr lang="en-US" dirty="0" smtClean="0"/>
              <a:t> required by the label.  However, any failure to follow the label is “misuse”.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u="sng" dirty="0" smtClean="0"/>
              <a:t>Negligence</a:t>
            </a:r>
            <a:r>
              <a:rPr lang="en-US" baseline="0" dirty="0" smtClean="0"/>
              <a:t> refers to “applying any pesticide in a negligent manner” and includes pesticides applied in a way that may have adverse impacts to human health or the environment.</a:t>
            </a:r>
            <a:endParaRPr lang="en-US" dirty="0" smtClean="0"/>
          </a:p>
          <a:p>
            <a:endParaRPr lang="en-US" dirty="0" smtClean="0"/>
          </a:p>
          <a:p>
            <a:r>
              <a:rPr lang="en-US" dirty="0" smtClean="0"/>
              <a:t>#4:  </a:t>
            </a:r>
            <a:r>
              <a:rPr lang="en-US" u="sng" dirty="0" smtClean="0"/>
              <a:t>No Business License</a:t>
            </a:r>
            <a:r>
              <a:rPr lang="en-US" dirty="0" smtClean="0"/>
              <a:t>:  This is includes those companies that apply pesticides for-hire or sell pesticides that have never had a business license or who did not renew their business license.  All pesticide business licenses expire annually on March 31.</a:t>
            </a:r>
          </a:p>
          <a:p>
            <a:endParaRPr lang="en-US" dirty="0" smtClean="0"/>
          </a:p>
          <a:p>
            <a:r>
              <a:rPr lang="en-US" dirty="0" smtClean="0"/>
              <a:t>#5: </a:t>
            </a:r>
            <a:r>
              <a:rPr lang="en-US" u="sng" dirty="0" smtClean="0"/>
              <a:t>Recordkeeping:</a:t>
            </a:r>
            <a:r>
              <a:rPr lang="en-US" dirty="0" smtClean="0"/>
              <a:t> </a:t>
            </a:r>
            <a:r>
              <a:rPr lang="en-US" baseline="0" dirty="0" smtClean="0"/>
              <a:t> This refers to not keeping complete rec</a:t>
            </a:r>
            <a:r>
              <a:rPr lang="en-US" dirty="0" smtClean="0"/>
              <a:t>ords of applications by applicators and pesticide businesses.  For Private Applicators, this includes Worker Protection Standards (WPS) records and records of Restricted Use Products (RUPs).  Commercial Applicators, Registered Technicians, and Licensed Pesticide Businesses (for-hire applicators) must keep records of ALL pesticides they apply including general use and restricted</a:t>
            </a:r>
            <a:r>
              <a:rPr lang="en-US" baseline="0" dirty="0" smtClean="0"/>
              <a:t> use pesticides</a:t>
            </a:r>
            <a:r>
              <a:rPr lang="en-US" dirty="0" smtClean="0"/>
              <a:t>. (In addition, licensed Pesticide Businesses must keep sales records of RUPs.)</a:t>
            </a:r>
          </a:p>
          <a:p>
            <a:endParaRPr lang="en-US" dirty="0"/>
          </a:p>
        </p:txBody>
      </p:sp>
      <p:sp>
        <p:nvSpPr>
          <p:cNvPr id="4" name="Slide Number Placeholder 3"/>
          <p:cNvSpPr>
            <a:spLocks noGrp="1"/>
          </p:cNvSpPr>
          <p:nvPr>
            <p:ph type="sldNum" sz="quarter" idx="10"/>
          </p:nvPr>
        </p:nvSpPr>
        <p:spPr/>
        <p:txBody>
          <a:bodyPr/>
          <a:lstStyle/>
          <a:p>
            <a:fld id="{536EF407-9E27-4D9B-8EB8-BA7129A0C87E}" type="slidenum">
              <a:rPr lang="en-US" smtClean="0"/>
              <a:t>7</a:t>
            </a:fld>
            <a:endParaRPr lang="en-US" dirty="0"/>
          </a:p>
        </p:txBody>
      </p:sp>
    </p:spTree>
    <p:extLst>
      <p:ext uri="{BB962C8B-B14F-4D97-AF65-F5344CB8AC3E}">
        <p14:creationId xmlns:p14="http://schemas.microsoft.com/office/powerpoint/2010/main" val="3313783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avoid violations and a possible enforcement action, all pesticide applicators must follow the Virginia Pesticide Control and its related regulations. A violation can be avoided by following the requirements contained in the Act and regulations. The sections included here are only highlights of the many requirement for applying a pesticide in Virginia. It is the responsibility of all pesticide applicators and all pesticide businesses to read, understand, and follow the Act and Regulations!</a:t>
            </a:r>
            <a:endParaRPr lang="en-US" dirty="0"/>
          </a:p>
        </p:txBody>
      </p:sp>
      <p:sp>
        <p:nvSpPr>
          <p:cNvPr id="4" name="Slide Number Placeholder 3"/>
          <p:cNvSpPr>
            <a:spLocks noGrp="1"/>
          </p:cNvSpPr>
          <p:nvPr>
            <p:ph type="sldNum" sz="quarter" idx="10"/>
          </p:nvPr>
        </p:nvSpPr>
        <p:spPr/>
        <p:txBody>
          <a:bodyPr/>
          <a:lstStyle/>
          <a:p>
            <a:fld id="{536EF407-9E27-4D9B-8EB8-BA7129A0C87E}" type="slidenum">
              <a:rPr lang="en-US" smtClean="0"/>
              <a:t>8</a:t>
            </a:fld>
            <a:endParaRPr lang="en-US" dirty="0"/>
          </a:p>
        </p:txBody>
      </p:sp>
    </p:spTree>
    <p:extLst>
      <p:ext uri="{BB962C8B-B14F-4D97-AF65-F5344CB8AC3E}">
        <p14:creationId xmlns:p14="http://schemas.microsoft.com/office/powerpoint/2010/main" val="1869972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person, business or agency (known as the respondent)  issued a letter of caution or a civil penalty by VDACS has the right to appeal either the fact of the violation or any civil penalty taken.</a:t>
            </a:r>
          </a:p>
          <a:p>
            <a:endParaRPr lang="en-US" baseline="0" dirty="0" smtClean="0"/>
          </a:p>
          <a:p>
            <a:r>
              <a:rPr lang="en-US" baseline="0" dirty="0" smtClean="0"/>
              <a:t>The first level of appeal is to an “Informal Fact Finding Conference”.  In an informal fact finding conference, a member of the Office of Pesticide Services Staff not involved in either enforcement or compliance will serve as the fact finding conference officer. He/she will listen to any information from the respondent regarding the violation and may ask additional questions. The fact finding conference officer will issue their decision within 30 days of the conference date.   If the respondent does not agree with the decision of the fact finding conference officer, they have the right to appeal during a “Formal Hearing”. </a:t>
            </a:r>
          </a:p>
          <a:p>
            <a:endParaRPr lang="en-US" baseline="0" dirty="0" smtClean="0"/>
          </a:p>
          <a:p>
            <a:r>
              <a:rPr lang="en-US" baseline="0" dirty="0" smtClean="0"/>
              <a:t>In a formal hearing, the Hearing Officer is an attorney appointed by the Supreme Court of Virginia.  During a formal hearing, VDACS will be represented by the Office of the Attorney General who will present the Department’s case.  The respondent may present their own case or may elect to have an attorney. After listening to both sides, the Hearing Officer will have 30 days to make a recommendation to the Board of Agriculture and Consumer Services. The Board will make the final decision regarding the case.</a:t>
            </a:r>
            <a:endParaRPr lang="en-US" dirty="0"/>
          </a:p>
        </p:txBody>
      </p:sp>
      <p:sp>
        <p:nvSpPr>
          <p:cNvPr id="4" name="Slide Number Placeholder 3"/>
          <p:cNvSpPr>
            <a:spLocks noGrp="1"/>
          </p:cNvSpPr>
          <p:nvPr>
            <p:ph type="sldNum" sz="quarter" idx="10"/>
          </p:nvPr>
        </p:nvSpPr>
        <p:spPr/>
        <p:txBody>
          <a:bodyPr/>
          <a:lstStyle/>
          <a:p>
            <a:fld id="{536EF407-9E27-4D9B-8EB8-BA7129A0C87E}" type="slidenum">
              <a:rPr lang="en-US" smtClean="0"/>
              <a:t>9</a:t>
            </a:fld>
            <a:endParaRPr lang="en-US" dirty="0"/>
          </a:p>
        </p:txBody>
      </p:sp>
    </p:spTree>
    <p:extLst>
      <p:ext uri="{BB962C8B-B14F-4D97-AF65-F5344CB8AC3E}">
        <p14:creationId xmlns:p14="http://schemas.microsoft.com/office/powerpoint/2010/main" val="68752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000259-BE39-4925-A212-4FCDB2565759}" type="datetime1">
              <a:rPr lang="en-US" smtClean="0"/>
              <a:t>8/23/2021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70B3D5-320C-44A2-81BF-BC1224605DE1}" type="slidenum">
              <a:rPr lang="en-US" smtClean="0"/>
              <a:t>‹#›</a:t>
            </a:fld>
            <a:endParaRPr lang="en-US" dirty="0"/>
          </a:p>
        </p:txBody>
      </p:sp>
    </p:spTree>
    <p:extLst>
      <p:ext uri="{BB962C8B-B14F-4D97-AF65-F5344CB8AC3E}">
        <p14:creationId xmlns:p14="http://schemas.microsoft.com/office/powerpoint/2010/main" val="3130371299"/>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2D1BB7-41D6-4082-90F5-09FE1536F3CB}" type="datetime1">
              <a:rPr lang="en-US" smtClean="0"/>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70B3D5-320C-44A2-81BF-BC1224605DE1}" type="slidenum">
              <a:rPr lang="en-US" smtClean="0"/>
              <a:t>‹#›</a:t>
            </a:fld>
            <a:endParaRPr lang="en-US" dirty="0"/>
          </a:p>
        </p:txBody>
      </p:sp>
    </p:spTree>
    <p:extLst>
      <p:ext uri="{BB962C8B-B14F-4D97-AF65-F5344CB8AC3E}">
        <p14:creationId xmlns:p14="http://schemas.microsoft.com/office/powerpoint/2010/main" val="1932915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8B4A13-8A92-4F4A-88B3-C1F240D62838}" type="datetime1">
              <a:rPr lang="en-US" smtClean="0"/>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70B3D5-320C-44A2-81BF-BC1224605DE1}" type="slidenum">
              <a:rPr lang="en-US" smtClean="0"/>
              <a:t>‹#›</a:t>
            </a:fld>
            <a:endParaRPr lang="en-US" dirty="0"/>
          </a:p>
        </p:txBody>
      </p:sp>
    </p:spTree>
    <p:extLst>
      <p:ext uri="{BB962C8B-B14F-4D97-AF65-F5344CB8AC3E}">
        <p14:creationId xmlns:p14="http://schemas.microsoft.com/office/powerpoint/2010/main" val="421953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3198E3-760A-43CF-BF79-6EC48D74B71C}" type="datetime1">
              <a:rPr lang="en-US" smtClean="0"/>
              <a:t>8/23/2021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70B3D5-320C-44A2-81BF-BC1224605DE1}" type="slidenum">
              <a:rPr lang="en-US" smtClean="0"/>
              <a:t>‹#›</a:t>
            </a:fld>
            <a:endParaRPr lang="en-US" dirty="0"/>
          </a:p>
        </p:txBody>
      </p:sp>
    </p:spTree>
    <p:extLst>
      <p:ext uri="{BB962C8B-B14F-4D97-AF65-F5344CB8AC3E}">
        <p14:creationId xmlns:p14="http://schemas.microsoft.com/office/powerpoint/2010/main" val="3585524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ontent with Caption">
    <p:spTree>
      <p:nvGrpSpPr>
        <p:cNvPr id="1" name=""/>
        <p:cNvGrpSpPr/>
        <p:nvPr/>
      </p:nvGrpSpPr>
      <p:grpSpPr>
        <a:xfrm>
          <a:off x="0" y="0"/>
          <a:ext cx="0" cy="0"/>
          <a:chOff x="0" y="0"/>
          <a:chExt cx="0" cy="0"/>
        </a:xfrm>
      </p:grpSpPr>
      <p:sp>
        <p:nvSpPr>
          <p:cNvPr id="9" name="Rectangle 8"/>
          <p:cNvSpPr/>
          <p:nvPr userDrawn="1"/>
        </p:nvSpPr>
        <p:spPr>
          <a:xfrm>
            <a:off x="1" y="0"/>
            <a:ext cx="12191999" cy="1255059"/>
          </a:xfrm>
          <a:prstGeom prst="rect">
            <a:avLst/>
          </a:prstGeom>
          <a:solidFill>
            <a:srgbClr val="007749"/>
          </a:solidFill>
          <a:ln w="76200">
            <a:solidFill>
              <a:srgbClr val="007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79294" y="1366271"/>
            <a:ext cx="11873433" cy="489062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chemeClr val="bg1"/>
                </a:solidFill>
              </a:defRPr>
            </a:lvl1pPr>
          </a:lstStyle>
          <a:p>
            <a:fld id="{69C3E159-E208-46BA-B409-5DFAA3723B36}" type="datetime1">
              <a:rPr lang="en-US" smtClean="0"/>
              <a:t>8/23/2021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D87E05-788C-4A46-B1F3-7F8271E0D579}" type="slidenum">
              <a:rPr lang="en-US" smtClean="0"/>
              <a:t>‹#›</a:t>
            </a:fld>
            <a:endParaRPr lang="en-US" dirty="0"/>
          </a:p>
        </p:txBody>
      </p:sp>
      <p:sp>
        <p:nvSpPr>
          <p:cNvPr id="2" name="Title 1"/>
          <p:cNvSpPr>
            <a:spLocks noGrp="1"/>
          </p:cNvSpPr>
          <p:nvPr>
            <p:ph type="title"/>
          </p:nvPr>
        </p:nvSpPr>
        <p:spPr>
          <a:xfrm>
            <a:off x="179294" y="111212"/>
            <a:ext cx="11873433" cy="1143848"/>
          </a:xfrm>
        </p:spPr>
        <p:txBody>
          <a:bodyPr anchor="ctr"/>
          <a:lstStyle>
            <a:lvl1pPr>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82278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AB969B-6FC8-4542-A05A-EFFACC49B1C3}" type="datetime1">
              <a:rPr lang="en-US" smtClean="0"/>
              <a:t>8/23/2021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70B3D5-320C-44A2-81BF-BC1224605DE1}" type="slidenum">
              <a:rPr lang="en-US" smtClean="0"/>
              <a:t>‹#›</a:t>
            </a:fld>
            <a:endParaRPr lang="en-US" dirty="0"/>
          </a:p>
        </p:txBody>
      </p:sp>
    </p:spTree>
    <p:extLst>
      <p:ext uri="{BB962C8B-B14F-4D97-AF65-F5344CB8AC3E}">
        <p14:creationId xmlns:p14="http://schemas.microsoft.com/office/powerpoint/2010/main" val="3827582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B7BF4476-CFFF-4204-ADCA-2096D84815BB}" type="datetime1">
              <a:rPr lang="en-US" smtClean="0"/>
              <a:t>8/23/2021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70B3D5-320C-44A2-81BF-BC1224605DE1}" type="slidenum">
              <a:rPr lang="en-US" smtClean="0"/>
              <a:t>‹#›</a:t>
            </a:fld>
            <a:endParaRPr lang="en-US" dirty="0"/>
          </a:p>
        </p:txBody>
      </p:sp>
    </p:spTree>
    <p:extLst>
      <p:ext uri="{BB962C8B-B14F-4D97-AF65-F5344CB8AC3E}">
        <p14:creationId xmlns:p14="http://schemas.microsoft.com/office/powerpoint/2010/main" val="305120710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461E7A6D-A144-4D9D-9631-860EFF22F080}" type="datetime1">
              <a:rPr lang="en-US" smtClean="0"/>
              <a:t>8/23/2021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F570B3D5-320C-44A2-81BF-BC1224605DE1}" type="slidenum">
              <a:rPr lang="en-US" smtClean="0"/>
              <a:t>‹#›</a:t>
            </a:fld>
            <a:endParaRPr lang="en-US" dirty="0"/>
          </a:p>
        </p:txBody>
      </p:sp>
    </p:spTree>
    <p:extLst>
      <p:ext uri="{BB962C8B-B14F-4D97-AF65-F5344CB8AC3E}">
        <p14:creationId xmlns:p14="http://schemas.microsoft.com/office/powerpoint/2010/main" val="3782123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5BDF924A-968E-48D6-B0D4-FE0EE53B84B0}" type="datetime1">
              <a:rPr lang="en-US" smtClean="0"/>
              <a:t>8/23/2021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70B3D5-320C-44A2-81BF-BC1224605DE1}"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77577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BF06EE-9323-4E6B-84C8-026A22B926FC}" type="datetime1">
              <a:rPr lang="en-US" smtClean="0"/>
              <a:t>8/23/2021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570B3D5-320C-44A2-81BF-BC1224605DE1}" type="slidenum">
              <a:rPr lang="en-US" smtClean="0"/>
              <a:t>‹#›</a:t>
            </a:fld>
            <a:endParaRPr lang="en-US" dirty="0"/>
          </a:p>
        </p:txBody>
      </p:sp>
    </p:spTree>
    <p:extLst>
      <p:ext uri="{BB962C8B-B14F-4D97-AF65-F5344CB8AC3E}">
        <p14:creationId xmlns:p14="http://schemas.microsoft.com/office/powerpoint/2010/main" val="1185725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B1E902-C791-4DE8-B627-8BCBDE1DF19B}" type="datetime1">
              <a:rPr lang="en-US" smtClean="0"/>
              <a:t>8/23/2021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570B3D5-320C-44A2-81BF-BC1224605DE1}" type="slidenum">
              <a:rPr lang="en-US" smtClean="0"/>
              <a:t>‹#›</a:t>
            </a:fld>
            <a:endParaRPr lang="en-US" dirty="0"/>
          </a:p>
        </p:txBody>
      </p:sp>
    </p:spTree>
    <p:extLst>
      <p:ext uri="{BB962C8B-B14F-4D97-AF65-F5344CB8AC3E}">
        <p14:creationId xmlns:p14="http://schemas.microsoft.com/office/powerpoint/2010/main" val="1953582794"/>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FF84E9CF-391C-4278-8DC6-69DF3AEBBE62}" type="datetime1">
              <a:rPr lang="en-US" smtClean="0"/>
              <a:t>8/23/2021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F570B3D5-320C-44A2-81BF-BC1224605DE1}" type="slidenum">
              <a:rPr lang="en-US" smtClean="0"/>
              <a:t>‹#›</a:t>
            </a:fld>
            <a:endParaRPr lang="en-US" dirty="0"/>
          </a:p>
        </p:txBody>
      </p:sp>
    </p:spTree>
    <p:extLst>
      <p:ext uri="{BB962C8B-B14F-4D97-AF65-F5344CB8AC3E}">
        <p14:creationId xmlns:p14="http://schemas.microsoft.com/office/powerpoint/2010/main" val="2933627475"/>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F5A4940-14E5-4EBA-9EE3-87B554D54A19}" type="datetime1">
              <a:rPr lang="en-US" smtClean="0"/>
              <a:t>8/23/2021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F570B3D5-320C-44A2-81BF-BC1224605DE1}" type="slidenum">
              <a:rPr lang="en-US" smtClean="0"/>
              <a:t>‹#›</a:t>
            </a:fld>
            <a:endParaRPr lang="en-US" dirty="0"/>
          </a:p>
        </p:txBody>
      </p:sp>
    </p:spTree>
    <p:extLst>
      <p:ext uri="{BB962C8B-B14F-4D97-AF65-F5344CB8AC3E}">
        <p14:creationId xmlns:p14="http://schemas.microsoft.com/office/powerpoint/2010/main" val="822698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476DE1F-7946-418F-9385-CE415C875471}" type="datetime1">
              <a:rPr lang="en-US" smtClean="0"/>
              <a:t>8/23/2021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F570B3D5-320C-44A2-81BF-BC1224605DE1}" type="slidenum">
              <a:rPr lang="en-US" smtClean="0"/>
              <a:t>‹#›</a:t>
            </a:fld>
            <a:endParaRPr lang="en-US" dirty="0"/>
          </a:p>
        </p:txBody>
      </p:sp>
    </p:spTree>
    <p:extLst>
      <p:ext uri="{BB962C8B-B14F-4D97-AF65-F5344CB8AC3E}">
        <p14:creationId xmlns:p14="http://schemas.microsoft.com/office/powerpoint/2010/main" val="2738123641"/>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Lst>
  <p:hf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http://www.vdacs.virginia.gov/pesticide-collection.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vdacs.virginia.gov/pesticide-container-recycling.s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vdacs.virginia.gov/pesticides.shtml"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hyperlink" Target="http://www.vdacs.virginia.gov/pesticide-product-registration.s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vdacs.virginia.gov/pdf/reports-businesses.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s://va.driftwatch.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8" Type="http://schemas.openxmlformats.org/officeDocument/2006/relationships/hyperlink" Target="http://www.vdacs.virginia.gov/pesticides.shtml"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mailto:opsclrt.vdacs@vdacs.virginia.gov"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s://www.epa.gov/pesticide-worker-safety/agricultural-worker-protection-standard-wps"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mailto:Marlene.Larios@vdacs.Virginia.gov" TargetMode="External"/><Relationship Id="rId4" Type="http://schemas.openxmlformats.org/officeDocument/2006/relationships/hyperlink" Target="http://pesticideresources.org/"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www.vdacs.virginia.gov/pesticides.shtml"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hyperlink" Target="mailto:opsclrt.vdacs@vdacs.virginia.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6383" y="758952"/>
            <a:ext cx="11128443" cy="3566160"/>
          </a:xfrm>
        </p:spPr>
        <p:txBody>
          <a:bodyPr>
            <a:normAutofit/>
          </a:bodyPr>
          <a:lstStyle/>
          <a:p>
            <a:r>
              <a:rPr lang="en-US" sz="4800" b="1" dirty="0" smtClean="0">
                <a:latin typeface="+mn-lt"/>
              </a:rPr>
              <a:t>2021-2022</a:t>
            </a:r>
            <a:br>
              <a:rPr lang="en-US" sz="4800" b="1" dirty="0" smtClean="0">
                <a:latin typeface="+mn-lt"/>
              </a:rPr>
            </a:br>
            <a:r>
              <a:rPr lang="en-US" sz="4800" b="1" dirty="0" smtClean="0">
                <a:latin typeface="+mn-lt"/>
              </a:rPr>
              <a:t/>
            </a:r>
            <a:br>
              <a:rPr lang="en-US" sz="4800" b="1" dirty="0" smtClean="0">
                <a:latin typeface="+mn-lt"/>
              </a:rPr>
            </a:br>
            <a:r>
              <a:rPr lang="en-US" sz="4000" b="1" dirty="0" smtClean="0">
                <a:latin typeface="+mn-lt"/>
              </a:rPr>
              <a:t>Pesticide Regulatory Update </a:t>
            </a:r>
            <a:br>
              <a:rPr lang="en-US" sz="4000" b="1" dirty="0" smtClean="0">
                <a:latin typeface="+mn-lt"/>
              </a:rPr>
            </a:br>
            <a:endParaRPr lang="en-US" sz="4000" b="1" dirty="0">
              <a:latin typeface="+mn-lt"/>
            </a:endParaRPr>
          </a:p>
        </p:txBody>
      </p:sp>
      <p:sp>
        <p:nvSpPr>
          <p:cNvPr id="3" name="Subtitle 2"/>
          <p:cNvSpPr>
            <a:spLocks noGrp="1"/>
          </p:cNvSpPr>
          <p:nvPr>
            <p:ph type="subTitle" idx="1"/>
          </p:nvPr>
        </p:nvSpPr>
        <p:spPr>
          <a:xfrm>
            <a:off x="675569" y="4601352"/>
            <a:ext cx="11128443" cy="1655762"/>
          </a:xfrm>
        </p:spPr>
        <p:txBody>
          <a:bodyPr>
            <a:normAutofit fontScale="92500"/>
          </a:bodyPr>
          <a:lstStyle/>
          <a:p>
            <a:endParaRPr lang="en-US" dirty="0" smtClean="0">
              <a:solidFill>
                <a:srgbClr val="002060"/>
              </a:solidFill>
            </a:endParaRPr>
          </a:p>
          <a:p>
            <a:r>
              <a:rPr lang="en-US" sz="3200" b="1" dirty="0" smtClean="0">
                <a:solidFill>
                  <a:srgbClr val="002060"/>
                </a:solidFill>
              </a:rPr>
              <a:t>Virginia Department of Agriculture and Consumer Services</a:t>
            </a:r>
          </a:p>
          <a:p>
            <a:r>
              <a:rPr lang="en-US" sz="3200" b="1" dirty="0" smtClean="0">
                <a:solidFill>
                  <a:srgbClr val="002060"/>
                </a:solidFill>
              </a:rPr>
              <a:t>Office of Pesticide Services</a:t>
            </a:r>
            <a:endParaRPr lang="en-US" sz="3200" b="1" dirty="0">
              <a:solidFill>
                <a:srgbClr val="002060"/>
              </a:solidFill>
            </a:endParaRPr>
          </a:p>
        </p:txBody>
      </p:sp>
      <p:sp>
        <p:nvSpPr>
          <p:cNvPr id="4" name="Slide Number Placeholder 3"/>
          <p:cNvSpPr>
            <a:spLocks noGrp="1"/>
          </p:cNvSpPr>
          <p:nvPr>
            <p:ph type="sldNum" sz="quarter" idx="12"/>
          </p:nvPr>
        </p:nvSpPr>
        <p:spPr/>
        <p:txBody>
          <a:bodyPr/>
          <a:lstStyle/>
          <a:p>
            <a:fld id="{F570B3D5-320C-44A2-81BF-BC1224605DE1}" type="slidenum">
              <a:rPr lang="en-US" smtClean="0"/>
              <a:t>1</a:t>
            </a:fld>
            <a:endParaRPr lang="en-US" dirty="0"/>
          </a:p>
        </p:txBody>
      </p:sp>
    </p:spTree>
    <p:extLst>
      <p:ext uri="{BB962C8B-B14F-4D97-AF65-F5344CB8AC3E}">
        <p14:creationId xmlns:p14="http://schemas.microsoft.com/office/powerpoint/2010/main" val="3122047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mn-lt"/>
              </a:rPr>
              <a:t>The Label is the Law</a:t>
            </a:r>
          </a:p>
        </p:txBody>
      </p:sp>
      <p:sp>
        <p:nvSpPr>
          <p:cNvPr id="3" name="Content Placeholder 2"/>
          <p:cNvSpPr>
            <a:spLocks noGrp="1"/>
          </p:cNvSpPr>
          <p:nvPr>
            <p:ph idx="1"/>
          </p:nvPr>
        </p:nvSpPr>
        <p:spPr>
          <a:xfrm>
            <a:off x="838200" y="2791838"/>
            <a:ext cx="10515600" cy="3385124"/>
          </a:xfrm>
        </p:spPr>
        <p:txBody>
          <a:bodyPr>
            <a:normAutofit/>
          </a:bodyPr>
          <a:lstStyle/>
          <a:p>
            <a:pPr marL="0" indent="0" algn="ctr">
              <a:buNone/>
            </a:pPr>
            <a:r>
              <a:rPr lang="en-US" sz="2400" b="1" dirty="0">
                <a:solidFill>
                  <a:srgbClr val="C00000"/>
                </a:solidFill>
              </a:rPr>
              <a:t>ALWAYS READ AND FOLLOW PESTICIDE PRODUCT </a:t>
            </a:r>
            <a:r>
              <a:rPr lang="en-US" sz="2400" b="1" dirty="0" smtClean="0">
                <a:solidFill>
                  <a:srgbClr val="C00000"/>
                </a:solidFill>
              </a:rPr>
              <a:t>LABELING</a:t>
            </a:r>
            <a:endParaRPr lang="en-US" sz="2400" b="1" dirty="0">
              <a:solidFill>
                <a:srgbClr val="C00000"/>
              </a:solidFill>
            </a:endParaRPr>
          </a:p>
          <a:p>
            <a:pPr marL="0" indent="0" algn="ctr">
              <a:buNone/>
            </a:pPr>
            <a:endParaRPr lang="en-US" sz="2400" dirty="0" smtClean="0"/>
          </a:p>
          <a:p>
            <a:pPr marL="0" indent="0" algn="ctr">
              <a:buNone/>
            </a:pPr>
            <a:r>
              <a:rPr lang="en-US" sz="2400" b="1" i="1" dirty="0"/>
              <a:t>I</a:t>
            </a:r>
            <a:r>
              <a:rPr lang="en-US" sz="2400" b="1" i="1" dirty="0" smtClean="0"/>
              <a:t>t </a:t>
            </a:r>
            <a:r>
              <a:rPr lang="en-US" sz="2400" b="1" i="1" dirty="0"/>
              <a:t>is a violation of Federal and state law to </a:t>
            </a:r>
            <a:r>
              <a:rPr lang="en-US" sz="2400" b="1" i="1" dirty="0">
                <a:solidFill>
                  <a:srgbClr val="C00000"/>
                </a:solidFill>
              </a:rPr>
              <a:t>use</a:t>
            </a:r>
            <a:r>
              <a:rPr lang="en-US" sz="2400" b="1" i="1" dirty="0"/>
              <a:t> any pesticide product in a manner inconsistent with its </a:t>
            </a:r>
            <a:r>
              <a:rPr lang="en-US" sz="2400" b="1" i="1" dirty="0" smtClean="0"/>
              <a:t>labeling</a:t>
            </a:r>
            <a:r>
              <a:rPr lang="en-US" sz="2400" b="1" i="1" dirty="0"/>
              <a:t>.</a:t>
            </a:r>
            <a:r>
              <a:rPr lang="en-US" sz="2400" b="1" i="1" dirty="0" smtClean="0"/>
              <a:t>​​​​​​​​​..</a:t>
            </a:r>
          </a:p>
        </p:txBody>
      </p:sp>
      <p:sp>
        <p:nvSpPr>
          <p:cNvPr id="4" name="Slide Number Placeholder 3"/>
          <p:cNvSpPr>
            <a:spLocks noGrp="1"/>
          </p:cNvSpPr>
          <p:nvPr>
            <p:ph type="sldNum" sz="quarter" idx="12"/>
          </p:nvPr>
        </p:nvSpPr>
        <p:spPr/>
        <p:txBody>
          <a:bodyPr/>
          <a:lstStyle/>
          <a:p>
            <a:fld id="{F570B3D5-320C-44A2-81BF-BC1224605DE1}" type="slidenum">
              <a:rPr lang="en-US" smtClean="0"/>
              <a:t>10</a:t>
            </a:fld>
            <a:endParaRPr lang="en-US" dirty="0"/>
          </a:p>
        </p:txBody>
      </p:sp>
    </p:spTree>
    <p:extLst>
      <p:ext uri="{BB962C8B-B14F-4D97-AF65-F5344CB8AC3E}">
        <p14:creationId xmlns:p14="http://schemas.microsoft.com/office/powerpoint/2010/main" val="4167104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088" y="644652"/>
            <a:ext cx="8497824" cy="1188720"/>
          </a:xfrm>
        </p:spPr>
        <p:txBody>
          <a:bodyPr/>
          <a:lstStyle/>
          <a:p>
            <a:pPr algn="ctr"/>
            <a:r>
              <a:rPr lang="en-US" b="1" i="1" dirty="0">
                <a:latin typeface="+mn-lt"/>
              </a:rPr>
              <a:t>The Label is the </a:t>
            </a:r>
            <a:r>
              <a:rPr lang="en-US" b="1" i="1" dirty="0" smtClean="0">
                <a:latin typeface="+mn-lt"/>
              </a:rPr>
              <a:t>Law – “Pesticide Use”</a:t>
            </a:r>
            <a:endParaRPr lang="en-US" b="1" i="1" dirty="0">
              <a:latin typeface="+mn-lt"/>
            </a:endParaRPr>
          </a:p>
        </p:txBody>
      </p:sp>
      <p:sp>
        <p:nvSpPr>
          <p:cNvPr id="3" name="Content Placeholder 2"/>
          <p:cNvSpPr>
            <a:spLocks noGrp="1"/>
          </p:cNvSpPr>
          <p:nvPr>
            <p:ph idx="1"/>
          </p:nvPr>
        </p:nvSpPr>
        <p:spPr>
          <a:xfrm>
            <a:off x="1569720" y="2031492"/>
            <a:ext cx="9296400" cy="4430268"/>
          </a:xfrm>
        </p:spPr>
        <p:txBody>
          <a:bodyPr>
            <a:normAutofit fontScale="92500" lnSpcReduction="10000"/>
          </a:bodyPr>
          <a:lstStyle/>
          <a:p>
            <a:r>
              <a:rPr lang="en-US" sz="2400" dirty="0"/>
              <a:t>In Virginia, "</a:t>
            </a:r>
            <a:r>
              <a:rPr lang="en-US" sz="2400" b="1" i="1" dirty="0">
                <a:solidFill>
                  <a:srgbClr val="C00000"/>
                </a:solidFill>
              </a:rPr>
              <a:t>pesticide use</a:t>
            </a:r>
            <a:r>
              <a:rPr lang="en-US" sz="2400" dirty="0"/>
              <a:t>" is defined as the application or supervision of an application of a pesticide. </a:t>
            </a:r>
            <a:endParaRPr lang="en-US" sz="2400" dirty="0" smtClean="0"/>
          </a:p>
          <a:p>
            <a:endParaRPr lang="en-US" sz="2400" dirty="0"/>
          </a:p>
          <a:p>
            <a:r>
              <a:rPr lang="en-US" sz="2400" dirty="0"/>
              <a:t>This includes </a:t>
            </a:r>
            <a:r>
              <a:rPr lang="en-US" sz="2400" b="1" dirty="0">
                <a:solidFill>
                  <a:srgbClr val="C00000"/>
                </a:solidFill>
              </a:rPr>
              <a:t>all of the routine activities </a:t>
            </a:r>
            <a:r>
              <a:rPr lang="en-US" sz="2400" dirty="0"/>
              <a:t>that are part of a normal pesticide application:</a:t>
            </a:r>
          </a:p>
          <a:p>
            <a:pPr lvl="1"/>
            <a:r>
              <a:rPr lang="en-US" sz="2000" dirty="0"/>
              <a:t>mixing, </a:t>
            </a:r>
          </a:p>
          <a:p>
            <a:pPr lvl="1"/>
            <a:r>
              <a:rPr lang="en-US" sz="2000" dirty="0"/>
              <a:t>loading, </a:t>
            </a:r>
          </a:p>
          <a:p>
            <a:pPr lvl="1"/>
            <a:r>
              <a:rPr lang="en-US" sz="2000" dirty="0"/>
              <a:t>applying,</a:t>
            </a:r>
          </a:p>
          <a:p>
            <a:pPr lvl="1"/>
            <a:r>
              <a:rPr lang="en-US" sz="2000" dirty="0"/>
              <a:t>handling a pesticide after the container seal is broken,</a:t>
            </a:r>
          </a:p>
          <a:p>
            <a:pPr lvl="1"/>
            <a:r>
              <a:rPr lang="en-US" sz="2000" dirty="0"/>
              <a:t>clean up, and </a:t>
            </a:r>
          </a:p>
          <a:p>
            <a:pPr lvl="1"/>
            <a:r>
              <a:rPr lang="en-US" sz="2000" dirty="0" smtClean="0"/>
              <a:t>storage and disposal </a:t>
            </a:r>
            <a:r>
              <a:rPr lang="en-US" sz="2000" dirty="0"/>
              <a:t>of excess product &amp; empty containers. </a:t>
            </a:r>
          </a:p>
          <a:p>
            <a:pPr lvl="1"/>
            <a:endParaRPr lang="en-US" dirty="0"/>
          </a:p>
        </p:txBody>
      </p:sp>
      <p:sp>
        <p:nvSpPr>
          <p:cNvPr id="4" name="Slide Number Placeholder 3"/>
          <p:cNvSpPr>
            <a:spLocks noGrp="1"/>
          </p:cNvSpPr>
          <p:nvPr>
            <p:ph type="sldNum" sz="quarter" idx="12"/>
          </p:nvPr>
        </p:nvSpPr>
        <p:spPr/>
        <p:txBody>
          <a:bodyPr/>
          <a:lstStyle/>
          <a:p>
            <a:fld id="{F570B3D5-320C-44A2-81BF-BC1224605DE1}" type="slidenum">
              <a:rPr lang="en-US" smtClean="0"/>
              <a:t>11</a:t>
            </a:fld>
            <a:endParaRPr lang="en-US" dirty="0"/>
          </a:p>
        </p:txBody>
      </p:sp>
    </p:spTree>
    <p:extLst>
      <p:ext uri="{BB962C8B-B14F-4D97-AF65-F5344CB8AC3E}">
        <p14:creationId xmlns:p14="http://schemas.microsoft.com/office/powerpoint/2010/main" val="4151896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6774" y="344811"/>
            <a:ext cx="9970852" cy="1325563"/>
          </a:xfrm>
        </p:spPr>
        <p:txBody>
          <a:bodyPr/>
          <a:lstStyle/>
          <a:p>
            <a:pPr algn="ctr"/>
            <a:r>
              <a:rPr lang="en-US" b="1" i="1" dirty="0" smtClean="0">
                <a:latin typeface="+mn-lt"/>
              </a:rPr>
              <a:t>The Label…</a:t>
            </a:r>
            <a:endParaRPr lang="en-US" b="1" i="1" dirty="0">
              <a:latin typeface="+mn-lt"/>
            </a:endParaRPr>
          </a:p>
        </p:txBody>
      </p:sp>
      <p:sp>
        <p:nvSpPr>
          <p:cNvPr id="3" name="Content Placeholder 2"/>
          <p:cNvSpPr>
            <a:spLocks noGrp="1"/>
          </p:cNvSpPr>
          <p:nvPr>
            <p:ph idx="1"/>
          </p:nvPr>
        </p:nvSpPr>
        <p:spPr>
          <a:xfrm>
            <a:off x="1186774" y="1896894"/>
            <a:ext cx="9970852" cy="4348263"/>
          </a:xfrm>
        </p:spPr>
        <p:txBody>
          <a:bodyPr>
            <a:normAutofit/>
          </a:bodyPr>
          <a:lstStyle/>
          <a:p>
            <a:r>
              <a:rPr lang="en-US" sz="2400" dirty="0" smtClean="0"/>
              <a:t>Is a legal </a:t>
            </a:r>
            <a:r>
              <a:rPr lang="en-US" sz="2400" dirty="0"/>
              <a:t>agreement between </a:t>
            </a:r>
            <a:r>
              <a:rPr lang="en-US" sz="2400" dirty="0" smtClean="0"/>
              <a:t>the registrant</a:t>
            </a:r>
            <a:r>
              <a:rPr lang="en-US" sz="2400" dirty="0"/>
              <a:t>, </a:t>
            </a:r>
            <a:r>
              <a:rPr lang="en-US" sz="2400" dirty="0" smtClean="0"/>
              <a:t>the EPA</a:t>
            </a:r>
            <a:r>
              <a:rPr lang="en-US" sz="2400" dirty="0"/>
              <a:t>, the end-user and the State Lead Agency for pesticide </a:t>
            </a:r>
            <a:r>
              <a:rPr lang="en-US" sz="2400" dirty="0" smtClean="0"/>
              <a:t>regulation.</a:t>
            </a:r>
          </a:p>
          <a:p>
            <a:r>
              <a:rPr lang="en-US" sz="2400" dirty="0" smtClean="0"/>
              <a:t>Mitigates </a:t>
            </a:r>
            <a:r>
              <a:rPr lang="en-US" sz="2400" dirty="0"/>
              <a:t>the risk of the use of the pesticide to an acceptable level</a:t>
            </a:r>
          </a:p>
          <a:p>
            <a:pPr lvl="1"/>
            <a:r>
              <a:rPr lang="en-US" sz="2000" dirty="0" smtClean="0"/>
              <a:t>Human Health</a:t>
            </a:r>
          </a:p>
          <a:p>
            <a:pPr lvl="1"/>
            <a:r>
              <a:rPr lang="en-US" sz="2000" dirty="0" smtClean="0"/>
              <a:t>Environmental Health</a:t>
            </a:r>
          </a:p>
          <a:p>
            <a:r>
              <a:rPr lang="en-US" sz="2400" dirty="0" smtClean="0"/>
              <a:t>Includes risk </a:t>
            </a:r>
            <a:r>
              <a:rPr lang="en-US" sz="2400" dirty="0"/>
              <a:t>mitigation measures </a:t>
            </a:r>
            <a:r>
              <a:rPr lang="en-US" sz="2400" dirty="0" smtClean="0"/>
              <a:t>that may </a:t>
            </a:r>
            <a:r>
              <a:rPr lang="en-US" sz="2400" dirty="0"/>
              <a:t>be implemented throughout label, for example: use rate; use site; PPE; weather conditions; buffer zones; storage; disposal, </a:t>
            </a:r>
            <a:r>
              <a:rPr lang="en-US" sz="2400" dirty="0" smtClean="0"/>
              <a:t>etc…</a:t>
            </a:r>
          </a:p>
          <a:p>
            <a:r>
              <a:rPr lang="en-US" sz="2400" dirty="0" smtClean="0"/>
              <a:t>Prescribes proper use which ensures </a:t>
            </a:r>
            <a:r>
              <a:rPr lang="en-US" sz="2400" dirty="0"/>
              <a:t>continued use and availability of </a:t>
            </a:r>
            <a:r>
              <a:rPr lang="en-US" sz="2400" dirty="0" smtClean="0"/>
              <a:t>pesticide.</a:t>
            </a:r>
            <a:endParaRPr lang="en-US" sz="2400" dirty="0"/>
          </a:p>
        </p:txBody>
      </p:sp>
      <p:sp>
        <p:nvSpPr>
          <p:cNvPr id="4" name="Slide Number Placeholder 3"/>
          <p:cNvSpPr>
            <a:spLocks noGrp="1"/>
          </p:cNvSpPr>
          <p:nvPr>
            <p:ph type="sldNum" sz="quarter" idx="12"/>
          </p:nvPr>
        </p:nvSpPr>
        <p:spPr/>
        <p:txBody>
          <a:bodyPr/>
          <a:lstStyle/>
          <a:p>
            <a:fld id="{F570B3D5-320C-44A2-81BF-BC1224605DE1}" type="slidenum">
              <a:rPr lang="en-US" smtClean="0"/>
              <a:t>12</a:t>
            </a:fld>
            <a:endParaRPr lang="en-US" dirty="0"/>
          </a:p>
        </p:txBody>
      </p:sp>
    </p:spTree>
    <p:extLst>
      <p:ext uri="{BB962C8B-B14F-4D97-AF65-F5344CB8AC3E}">
        <p14:creationId xmlns:p14="http://schemas.microsoft.com/office/powerpoint/2010/main" val="3726536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7280" y="286603"/>
            <a:ext cx="10058400" cy="1425465"/>
          </a:xfrm>
        </p:spPr>
        <p:txBody>
          <a:bodyPr>
            <a:normAutofit fontScale="90000"/>
          </a:bodyPr>
          <a:lstStyle/>
          <a:p>
            <a:pPr algn="ctr"/>
            <a:r>
              <a:rPr lang="en-US" b="1" dirty="0" smtClean="0">
                <a:latin typeface="+mn-lt"/>
              </a:rPr>
              <a:t>Implications of label PROVISION</a:t>
            </a:r>
            <a:br>
              <a:rPr lang="en-US" b="1" dirty="0" smtClean="0">
                <a:latin typeface="+mn-lt"/>
              </a:rPr>
            </a:br>
            <a:r>
              <a:rPr lang="en-US" b="1" dirty="0" smtClean="0">
                <a:latin typeface="+mn-lt"/>
              </a:rPr>
              <a:t>“To be used By Certified Applicators only”</a:t>
            </a:r>
            <a:endParaRPr lang="en-US" b="1" dirty="0">
              <a:latin typeface="+mn-lt"/>
            </a:endParaRPr>
          </a:p>
        </p:txBody>
      </p:sp>
      <p:sp>
        <p:nvSpPr>
          <p:cNvPr id="5" name="Content Placeholder 4"/>
          <p:cNvSpPr>
            <a:spLocks noGrp="1"/>
          </p:cNvSpPr>
          <p:nvPr>
            <p:ph sz="half" idx="1"/>
          </p:nvPr>
        </p:nvSpPr>
        <p:spPr>
          <a:xfrm>
            <a:off x="459971" y="3396343"/>
            <a:ext cx="11333018" cy="3187337"/>
          </a:xfrm>
        </p:spPr>
        <p:txBody>
          <a:bodyPr>
            <a:normAutofit/>
          </a:bodyPr>
          <a:lstStyle/>
          <a:p>
            <a:r>
              <a:rPr lang="en-US" sz="2600" dirty="0" smtClean="0"/>
              <a:t>While some restricted use pesticides allow uncertified persons to work under the supervision of a certified applicator, </a:t>
            </a:r>
            <a:r>
              <a:rPr lang="en-US" sz="2600" b="1" dirty="0" smtClean="0"/>
              <a:t>pesticides that contain the above statement may only be applied by </a:t>
            </a:r>
            <a:r>
              <a:rPr lang="en-US" sz="2600" b="1" dirty="0"/>
              <a:t>certified (commercial and private) applicators </a:t>
            </a:r>
            <a:r>
              <a:rPr lang="en-US" sz="2600" dirty="0" smtClean="0"/>
              <a:t>(i.e.: Dicamba and Paraquat); and</a:t>
            </a:r>
          </a:p>
          <a:p>
            <a:r>
              <a:rPr lang="en-US" sz="2600" dirty="0" smtClean="0"/>
              <a:t>Virginia’s </a:t>
            </a:r>
            <a:r>
              <a:rPr lang="en-US" sz="2600" dirty="0"/>
              <a:t>Certified Registered Technicians do </a:t>
            </a:r>
            <a:r>
              <a:rPr lang="en-US" sz="2600" b="1" u="sng" dirty="0">
                <a:solidFill>
                  <a:srgbClr val="C00000"/>
                </a:solidFill>
              </a:rPr>
              <a:t>not</a:t>
            </a:r>
            <a:r>
              <a:rPr lang="en-US" sz="2600" dirty="0"/>
              <a:t> meet the federal definition of a certified applicator thus are </a:t>
            </a:r>
            <a:r>
              <a:rPr lang="en-US" sz="2600" dirty="0" smtClean="0"/>
              <a:t>prohibited from </a:t>
            </a:r>
            <a:r>
              <a:rPr lang="en-US" sz="2600" dirty="0"/>
              <a:t>making applications </a:t>
            </a:r>
            <a:r>
              <a:rPr lang="en-US" sz="2600" dirty="0" smtClean="0"/>
              <a:t>of any pesticide with the above statement (40 </a:t>
            </a:r>
            <a:r>
              <a:rPr lang="en-US" sz="2600" dirty="0"/>
              <a:t>CFR Part 171).</a:t>
            </a:r>
          </a:p>
          <a:p>
            <a:endParaRPr lang="en-US" dirty="0"/>
          </a:p>
        </p:txBody>
      </p:sp>
      <p:sp>
        <p:nvSpPr>
          <p:cNvPr id="3" name="Slide Number Placeholder 2"/>
          <p:cNvSpPr>
            <a:spLocks noGrp="1"/>
          </p:cNvSpPr>
          <p:nvPr>
            <p:ph type="sldNum" sz="quarter" idx="12"/>
          </p:nvPr>
        </p:nvSpPr>
        <p:spPr/>
        <p:txBody>
          <a:bodyPr/>
          <a:lstStyle/>
          <a:p>
            <a:fld id="{F570B3D5-320C-44A2-81BF-BC1224605DE1}" type="slidenum">
              <a:rPr lang="en-US" smtClean="0"/>
              <a:t>13</a:t>
            </a:fld>
            <a:endParaRPr lang="en-US" dirty="0"/>
          </a:p>
        </p:txBody>
      </p:sp>
      <p:sp>
        <p:nvSpPr>
          <p:cNvPr id="2" name="TextBox 1"/>
          <p:cNvSpPr txBox="1"/>
          <p:nvPr/>
        </p:nvSpPr>
        <p:spPr>
          <a:xfrm>
            <a:off x="927265" y="1870365"/>
            <a:ext cx="10654146" cy="1200329"/>
          </a:xfrm>
          <a:prstGeom prst="rect">
            <a:avLst/>
          </a:prstGeom>
          <a:noFill/>
          <a:ln w="38100">
            <a:solidFill>
              <a:schemeClr val="tx1"/>
            </a:solidFill>
          </a:ln>
        </p:spPr>
        <p:txBody>
          <a:bodyPr wrap="square" rtlCol="0">
            <a:spAutoFit/>
          </a:bodyPr>
          <a:lstStyle/>
          <a:p>
            <a:pPr algn="ctr"/>
            <a:r>
              <a:rPr lang="en-US" sz="2400" b="1" dirty="0">
                <a:solidFill>
                  <a:srgbClr val="FF0000"/>
                </a:solidFill>
              </a:rPr>
              <a:t>RESTRICTED USE PESTICIDE</a:t>
            </a:r>
          </a:p>
          <a:p>
            <a:pPr algn="ctr"/>
            <a:r>
              <a:rPr lang="en-US" sz="2400" dirty="0">
                <a:solidFill>
                  <a:srgbClr val="FF0000"/>
                </a:solidFill>
              </a:rPr>
              <a:t> To be used by certified applicators only; NOT to be used by uncertified persons working under the supervision of a certified applicator</a:t>
            </a:r>
          </a:p>
        </p:txBody>
      </p:sp>
    </p:spTree>
    <p:extLst>
      <p:ext uri="{BB962C8B-B14F-4D97-AF65-F5344CB8AC3E}">
        <p14:creationId xmlns:p14="http://schemas.microsoft.com/office/powerpoint/2010/main" val="4160544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57419"/>
            <a:ext cx="10058400" cy="1450757"/>
          </a:xfrm>
        </p:spPr>
        <p:txBody>
          <a:bodyPr/>
          <a:lstStyle/>
          <a:p>
            <a:pPr algn="ctr"/>
            <a:r>
              <a:rPr lang="en-US" b="1" dirty="0">
                <a:latin typeface="+mn-lt"/>
              </a:rPr>
              <a:t>Pesticide Use on Hemp</a:t>
            </a:r>
            <a:endParaRPr lang="en-US" dirty="0">
              <a:latin typeface="+mn-lt"/>
            </a:endParaRPr>
          </a:p>
        </p:txBody>
      </p:sp>
      <p:sp>
        <p:nvSpPr>
          <p:cNvPr id="3" name="Content Placeholder 2"/>
          <p:cNvSpPr>
            <a:spLocks noGrp="1"/>
          </p:cNvSpPr>
          <p:nvPr>
            <p:ph idx="1"/>
          </p:nvPr>
        </p:nvSpPr>
        <p:spPr>
          <a:xfrm>
            <a:off x="838200" y="1807631"/>
            <a:ext cx="10515600" cy="5056094"/>
          </a:xfrm>
        </p:spPr>
        <p:txBody>
          <a:bodyPr>
            <a:normAutofit/>
          </a:bodyPr>
          <a:lstStyle/>
          <a:p>
            <a:r>
              <a:rPr lang="en-US" sz="2400" dirty="0" smtClean="0"/>
              <a:t>All pesticides used on hemp must be registered federally by EPA or exempted </a:t>
            </a:r>
          </a:p>
          <a:p>
            <a:r>
              <a:rPr lang="en-US" sz="2400" dirty="0"/>
              <a:t>All pesticides used on hemp must be registered in </a:t>
            </a:r>
            <a:r>
              <a:rPr lang="en-US" sz="2400" dirty="0" smtClean="0"/>
              <a:t>Virginia including FIFRA 25(b) exempt products.</a:t>
            </a:r>
          </a:p>
          <a:p>
            <a:r>
              <a:rPr lang="en-US" sz="2400" dirty="0" smtClean="0"/>
              <a:t>The labels must either list “hemp” as a use site, or the label language must be sufficiently broad to include hemp while not specifically prohibiting its use on hemp.</a:t>
            </a:r>
          </a:p>
          <a:p>
            <a:r>
              <a:rPr lang="en-US" sz="2400" dirty="0" smtClean="0"/>
              <a:t>Additionally, for food uses-</a:t>
            </a:r>
          </a:p>
          <a:p>
            <a:pPr lvl="1"/>
            <a:r>
              <a:rPr lang="en-US" sz="2400" dirty="0" smtClean="0"/>
              <a:t>the active ingredient must be exempt from the requirements for a tolerance on all food crops, and;</a:t>
            </a:r>
          </a:p>
          <a:p>
            <a:pPr lvl="1"/>
            <a:r>
              <a:rPr lang="en-US" sz="2400" dirty="0"/>
              <a:t>h</a:t>
            </a:r>
            <a:r>
              <a:rPr lang="en-US" sz="2400" dirty="0" smtClean="0"/>
              <a:t>ave directions for use on unspecified food crops.</a:t>
            </a:r>
          </a:p>
          <a:p>
            <a:endParaRPr lang="en-US" sz="2400" dirty="0"/>
          </a:p>
        </p:txBody>
      </p:sp>
      <p:sp>
        <p:nvSpPr>
          <p:cNvPr id="4" name="Slide Number Placeholder 3"/>
          <p:cNvSpPr>
            <a:spLocks noGrp="1"/>
          </p:cNvSpPr>
          <p:nvPr>
            <p:ph type="sldNum" sz="quarter" idx="12"/>
          </p:nvPr>
        </p:nvSpPr>
        <p:spPr/>
        <p:txBody>
          <a:bodyPr/>
          <a:lstStyle/>
          <a:p>
            <a:fld id="{F570B3D5-320C-44A2-81BF-BC1224605DE1}" type="slidenum">
              <a:rPr lang="en-US" smtClean="0"/>
              <a:t>14</a:t>
            </a:fld>
            <a:endParaRPr lang="en-US" dirty="0"/>
          </a:p>
        </p:txBody>
      </p:sp>
    </p:spTree>
    <p:extLst>
      <p:ext uri="{BB962C8B-B14F-4D97-AF65-F5344CB8AC3E}">
        <p14:creationId xmlns:p14="http://schemas.microsoft.com/office/powerpoint/2010/main" val="210818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57419"/>
            <a:ext cx="10058400" cy="1342781"/>
          </a:xfrm>
        </p:spPr>
        <p:txBody>
          <a:bodyPr>
            <a:normAutofit/>
          </a:bodyPr>
          <a:lstStyle/>
          <a:p>
            <a:pPr algn="ctr"/>
            <a:r>
              <a:rPr lang="en-US" b="1" dirty="0">
                <a:latin typeface="+mn-lt"/>
              </a:rPr>
              <a:t>Storage</a:t>
            </a:r>
          </a:p>
        </p:txBody>
      </p:sp>
      <p:sp>
        <p:nvSpPr>
          <p:cNvPr id="3" name="Content Placeholder 2"/>
          <p:cNvSpPr>
            <a:spLocks noGrp="1"/>
          </p:cNvSpPr>
          <p:nvPr>
            <p:ph sz="half" idx="1"/>
          </p:nvPr>
        </p:nvSpPr>
        <p:spPr>
          <a:xfrm>
            <a:off x="838200" y="1792528"/>
            <a:ext cx="5181600" cy="4883533"/>
          </a:xfrm>
        </p:spPr>
        <p:txBody>
          <a:bodyPr>
            <a:normAutofit/>
          </a:bodyPr>
          <a:lstStyle/>
          <a:p>
            <a:r>
              <a:rPr lang="en-US" sz="2400" dirty="0" smtClean="0"/>
              <a:t>Store pesticides </a:t>
            </a:r>
            <a:r>
              <a:rPr lang="en-US" sz="2400" dirty="0"/>
              <a:t>in original container in a </a:t>
            </a:r>
            <a:r>
              <a:rPr lang="en-US" sz="2400" dirty="0" smtClean="0"/>
              <a:t>well-ventilated area  </a:t>
            </a:r>
            <a:r>
              <a:rPr lang="en-US" sz="2400" dirty="0"/>
              <a:t>and away from food, pet food, feed, seed, fertilizers, and veterinary supplies.</a:t>
            </a:r>
          </a:p>
          <a:p>
            <a:r>
              <a:rPr lang="en-US" sz="2400" dirty="0"/>
              <a:t>Avoid cross-contamination with other pesticides. Keep container closed to prevent spills and contamination</a:t>
            </a:r>
          </a:p>
          <a:p>
            <a:r>
              <a:rPr lang="en-US" sz="2400" b="1" dirty="0"/>
              <a:t>NEVER</a:t>
            </a:r>
            <a:r>
              <a:rPr lang="en-US" sz="2400" dirty="0"/>
              <a:t> store pesticides, for even a short time, in a food or drink container.  </a:t>
            </a:r>
          </a:p>
        </p:txBody>
      </p:sp>
      <p:sp>
        <p:nvSpPr>
          <p:cNvPr id="4" name="Content Placeholder 3"/>
          <p:cNvSpPr>
            <a:spLocks noGrp="1"/>
          </p:cNvSpPr>
          <p:nvPr>
            <p:ph sz="half" idx="2"/>
          </p:nvPr>
        </p:nvSpPr>
        <p:spPr>
          <a:xfrm>
            <a:off x="6172200" y="1787968"/>
            <a:ext cx="5181600" cy="4351338"/>
          </a:xfrm>
        </p:spPr>
        <p:txBody>
          <a:bodyPr>
            <a:normAutofit/>
          </a:bodyPr>
          <a:lstStyle/>
          <a:p>
            <a:pPr marL="0" indent="0" algn="ctr">
              <a:buNone/>
            </a:pPr>
            <a:r>
              <a:rPr lang="en-US" sz="2400" b="1" dirty="0" smtClean="0">
                <a:solidFill>
                  <a:srgbClr val="FF0000"/>
                </a:solidFill>
              </a:rPr>
              <a:t>JUST SAY NO!</a:t>
            </a:r>
            <a:endParaRPr lang="en-US" sz="2400" b="1" dirty="0">
              <a:solidFill>
                <a:srgbClr val="FF0000"/>
              </a:solidFill>
            </a:endParaRPr>
          </a:p>
        </p:txBody>
      </p:sp>
      <p:sp>
        <p:nvSpPr>
          <p:cNvPr id="5" name="Slide Number Placeholder 4"/>
          <p:cNvSpPr>
            <a:spLocks noGrp="1"/>
          </p:cNvSpPr>
          <p:nvPr>
            <p:ph type="sldNum" sz="quarter" idx="12"/>
          </p:nvPr>
        </p:nvSpPr>
        <p:spPr/>
        <p:txBody>
          <a:bodyPr/>
          <a:lstStyle/>
          <a:p>
            <a:fld id="{F570B3D5-320C-44A2-81BF-BC1224605DE1}" type="slidenum">
              <a:rPr lang="en-US" smtClean="0"/>
              <a:t>15</a:t>
            </a:fld>
            <a:endParaRPr lang="en-US" dirty="0"/>
          </a:p>
        </p:txBody>
      </p:sp>
      <p:pic>
        <p:nvPicPr>
          <p:cNvPr id="8" name="Picture 7"/>
          <p:cNvPicPr>
            <a:picLocks noChangeAspect="1"/>
          </p:cNvPicPr>
          <p:nvPr/>
        </p:nvPicPr>
        <p:blipFill>
          <a:blip r:embed="rId3"/>
          <a:stretch>
            <a:fillRect/>
          </a:stretch>
        </p:blipFill>
        <p:spPr>
          <a:xfrm>
            <a:off x="9043298" y="2377439"/>
            <a:ext cx="2559644" cy="3409059"/>
          </a:xfrm>
          <a:prstGeom prst="rect">
            <a:avLst/>
          </a:prstGeom>
          <a:effectLst>
            <a:softEdge rad="63500"/>
          </a:effectLst>
        </p:spPr>
      </p:pic>
      <p:pic>
        <p:nvPicPr>
          <p:cNvPr id="9" name="Picture 8"/>
          <p:cNvPicPr>
            <a:picLocks noChangeAspect="1"/>
          </p:cNvPicPr>
          <p:nvPr/>
        </p:nvPicPr>
        <p:blipFill>
          <a:blip r:embed="rId4"/>
          <a:stretch>
            <a:fillRect/>
          </a:stretch>
        </p:blipFill>
        <p:spPr>
          <a:xfrm>
            <a:off x="6414806" y="2377439"/>
            <a:ext cx="2348194" cy="3409059"/>
          </a:xfrm>
          <a:prstGeom prst="rect">
            <a:avLst/>
          </a:prstGeom>
          <a:effectLst>
            <a:softEdge rad="63500"/>
          </a:effectLst>
        </p:spPr>
      </p:pic>
    </p:spTree>
    <p:extLst>
      <p:ext uri="{BB962C8B-B14F-4D97-AF65-F5344CB8AC3E}">
        <p14:creationId xmlns:p14="http://schemas.microsoft.com/office/powerpoint/2010/main" val="4070416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5" y="387625"/>
            <a:ext cx="10515600" cy="1325563"/>
          </a:xfrm>
        </p:spPr>
        <p:txBody>
          <a:bodyPr>
            <a:normAutofit/>
          </a:bodyPr>
          <a:lstStyle/>
          <a:p>
            <a:pPr algn="ctr"/>
            <a:r>
              <a:rPr lang="en-US" b="1" dirty="0" smtClean="0">
                <a:latin typeface="+mn-lt"/>
              </a:rPr>
              <a:t>Pesticide Collection Program</a:t>
            </a:r>
            <a:endParaRPr lang="en-US" b="1" dirty="0">
              <a:latin typeface="+mn-lt"/>
            </a:endParaRPr>
          </a:p>
        </p:txBody>
      </p:sp>
      <p:sp>
        <p:nvSpPr>
          <p:cNvPr id="3" name="Content Placeholder 2"/>
          <p:cNvSpPr>
            <a:spLocks noGrp="1"/>
          </p:cNvSpPr>
          <p:nvPr>
            <p:ph idx="1"/>
          </p:nvPr>
        </p:nvSpPr>
        <p:spPr>
          <a:xfrm>
            <a:off x="4368800" y="2165684"/>
            <a:ext cx="7480300" cy="4018547"/>
          </a:xfrm>
        </p:spPr>
        <p:txBody>
          <a:bodyPr>
            <a:normAutofit/>
          </a:bodyPr>
          <a:lstStyle/>
          <a:p>
            <a:r>
              <a:rPr lang="en-US" sz="2400" dirty="0" smtClean="0"/>
              <a:t>The disposal of canceled, banned or unwanted pesticides poses a significant challenge to agricultural producers and other pesticide users due to its high cost. </a:t>
            </a:r>
          </a:p>
          <a:p>
            <a:r>
              <a:rPr lang="en-US" sz="2400" dirty="0" smtClean="0"/>
              <a:t>Program Status</a:t>
            </a:r>
          </a:p>
          <a:p>
            <a:pPr lvl="1"/>
            <a:r>
              <a:rPr lang="en-US" sz="2000" dirty="0" smtClean="0"/>
              <a:t>FY2021 program collected a total of 61,703 lbs..</a:t>
            </a:r>
          </a:p>
          <a:p>
            <a:pPr lvl="1"/>
            <a:r>
              <a:rPr lang="en-US" sz="2000" dirty="0" smtClean="0"/>
              <a:t>Since it’s inception, a total of over 1.6 million lbs. has been collected</a:t>
            </a:r>
          </a:p>
          <a:p>
            <a:pPr marL="228600" lvl="1" indent="0">
              <a:buNone/>
            </a:pPr>
            <a:r>
              <a:rPr lang="en-US" sz="2000" dirty="0" smtClean="0"/>
              <a:t>.</a:t>
            </a:r>
          </a:p>
          <a:p>
            <a:pPr marL="0" indent="0">
              <a:buNone/>
            </a:pPr>
            <a:endParaRPr lang="en-US" dirty="0" smtClean="0"/>
          </a:p>
          <a:p>
            <a:endParaRPr lang="en-US" dirty="0"/>
          </a:p>
        </p:txBody>
      </p:sp>
      <p:sp>
        <p:nvSpPr>
          <p:cNvPr id="5" name="TextBox 4"/>
          <p:cNvSpPr txBox="1"/>
          <p:nvPr/>
        </p:nvSpPr>
        <p:spPr>
          <a:xfrm>
            <a:off x="4368800" y="5117834"/>
            <a:ext cx="7500027" cy="8925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For more </a:t>
            </a:r>
            <a:r>
              <a:rPr kumimoji="0" lang="en-US" sz="2800" b="1" i="0" u="none" strike="noStrike" kern="1200" cap="none" spc="0" normalizeH="0" baseline="0" noProof="0" dirty="0" smtClean="0">
                <a:ln>
                  <a:noFill/>
                </a:ln>
                <a:solidFill>
                  <a:prstClr val="black">
                    <a:lumMod val="75000"/>
                    <a:lumOff val="25000"/>
                  </a:prstClr>
                </a:solidFill>
                <a:effectLst/>
                <a:uLnTx/>
                <a:uFillTx/>
                <a:latin typeface="Calibri" panose="020F0502020204030204"/>
                <a:ea typeface="+mn-ea"/>
                <a:cs typeface="+mn-cs"/>
              </a:rPr>
              <a:t>information: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3"/>
              </a:rPr>
              <a:t>http</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hlinkClick r:id="rId3"/>
              </a:rPr>
              <a:t>://</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3"/>
              </a:rPr>
              <a:t>www.vdacs.virginia.gov/pesticide-collection.shtml</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fld id="{F570B3D5-320C-44A2-81BF-BC1224605DE1}" type="slidenum">
              <a:rPr lang="en-US" smtClean="0"/>
              <a:t>16</a:t>
            </a:fld>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9061" y="3089938"/>
            <a:ext cx="2464720" cy="2138400"/>
          </a:xfrm>
          <a:prstGeom prst="rect">
            <a:avLst/>
          </a:prstGeom>
          <a:effectLst>
            <a:softEdge rad="50800"/>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221" y="1900438"/>
            <a:ext cx="1807078" cy="1912664"/>
          </a:xfrm>
          <a:prstGeom prst="rect">
            <a:avLst/>
          </a:prstGeom>
          <a:effectLst>
            <a:softEdge rad="63500"/>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220" y="4929320"/>
            <a:ext cx="2146443" cy="1609832"/>
          </a:xfrm>
          <a:prstGeom prst="rect">
            <a:avLst/>
          </a:prstGeom>
          <a:effectLst>
            <a:softEdge rad="63500"/>
          </a:effectLst>
        </p:spPr>
      </p:pic>
    </p:spTree>
    <p:extLst>
      <p:ext uri="{BB962C8B-B14F-4D97-AF65-F5344CB8AC3E}">
        <p14:creationId xmlns:p14="http://schemas.microsoft.com/office/powerpoint/2010/main" val="2180054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536" y="644652"/>
            <a:ext cx="8787384" cy="1188720"/>
          </a:xfrm>
          <a:effectLst>
            <a:softEdge rad="215900"/>
          </a:effectLst>
        </p:spPr>
        <p:txBody>
          <a:bodyPr>
            <a:noAutofit/>
          </a:bodyPr>
          <a:lstStyle/>
          <a:p>
            <a:r>
              <a:rPr lang="en-US" sz="3200" b="1" dirty="0" smtClean="0">
                <a:latin typeface="+mn-lt"/>
              </a:rPr>
              <a:t>2020-2024</a:t>
            </a:r>
            <a:br>
              <a:rPr lang="en-US" sz="3200" b="1" dirty="0" smtClean="0">
                <a:latin typeface="+mn-lt"/>
              </a:rPr>
            </a:br>
            <a:r>
              <a:rPr lang="en-US" sz="3200" b="1" dirty="0" smtClean="0">
                <a:latin typeface="+mn-lt"/>
              </a:rPr>
              <a:t>Pesticide </a:t>
            </a:r>
            <a:r>
              <a:rPr lang="en-US" sz="3200" b="1" dirty="0">
                <a:latin typeface="+mn-lt"/>
              </a:rPr>
              <a:t>Collection Program</a:t>
            </a:r>
          </a:p>
        </p:txBody>
      </p:sp>
      <p:pic>
        <p:nvPicPr>
          <p:cNvPr id="4" name="Content Placeholder 3"/>
          <p:cNvPicPr>
            <a:picLocks noGrp="1" noChangeAspect="1"/>
          </p:cNvPicPr>
          <p:nvPr>
            <p:ph idx="1"/>
          </p:nvPr>
        </p:nvPicPr>
        <p:blipFill rotWithShape="1">
          <a:blip r:embed="rId3"/>
          <a:stretch/>
        </p:blipFill>
        <p:spPr>
          <a:xfrm>
            <a:off x="2372586" y="1833372"/>
            <a:ext cx="8047284" cy="4526598"/>
          </a:xfrm>
          <a:prstGeom prst="rect">
            <a:avLst/>
          </a:prstGeom>
          <a:effectLst>
            <a:softEdge rad="190500"/>
          </a:effectLst>
        </p:spPr>
      </p:pic>
      <p:sp>
        <p:nvSpPr>
          <p:cNvPr id="3" name="Slide Number Placeholder 2"/>
          <p:cNvSpPr>
            <a:spLocks noGrp="1"/>
          </p:cNvSpPr>
          <p:nvPr>
            <p:ph type="sldNum" sz="quarter" idx="12"/>
          </p:nvPr>
        </p:nvSpPr>
        <p:spPr/>
        <p:txBody>
          <a:bodyPr/>
          <a:lstStyle/>
          <a:p>
            <a:fld id="{F570B3D5-320C-44A2-81BF-BC1224605DE1}" type="slidenum">
              <a:rPr lang="en-US" smtClean="0"/>
              <a:t>17</a:t>
            </a:fld>
            <a:endParaRPr lang="en-US" dirty="0"/>
          </a:p>
        </p:txBody>
      </p:sp>
    </p:spTree>
    <p:extLst>
      <p:ext uri="{BB962C8B-B14F-4D97-AF65-F5344CB8AC3E}">
        <p14:creationId xmlns:p14="http://schemas.microsoft.com/office/powerpoint/2010/main" val="2963799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57419"/>
            <a:ext cx="10058400" cy="1450757"/>
          </a:xfrm>
        </p:spPr>
        <p:txBody>
          <a:bodyPr/>
          <a:lstStyle/>
          <a:p>
            <a:pPr algn="ctr"/>
            <a:r>
              <a:rPr lang="en-US" b="1" dirty="0" smtClean="0">
                <a:latin typeface="+mn-lt"/>
              </a:rPr>
              <a:t>Plastic Pesticide Container Recycling</a:t>
            </a:r>
            <a:endParaRPr lang="en-US" b="1" dirty="0">
              <a:latin typeface="+mn-lt"/>
            </a:endParaRPr>
          </a:p>
        </p:txBody>
      </p:sp>
      <p:sp>
        <p:nvSpPr>
          <p:cNvPr id="3" name="Content Placeholder 2"/>
          <p:cNvSpPr>
            <a:spLocks noGrp="1"/>
          </p:cNvSpPr>
          <p:nvPr>
            <p:ph idx="1"/>
          </p:nvPr>
        </p:nvSpPr>
        <p:spPr>
          <a:xfrm>
            <a:off x="5890149" y="1908839"/>
            <a:ext cx="5765800" cy="3708190"/>
          </a:xfrm>
        </p:spPr>
        <p:txBody>
          <a:bodyPr>
            <a:normAutofit lnSpcReduction="10000"/>
          </a:bodyPr>
          <a:lstStyle/>
          <a:p>
            <a:r>
              <a:rPr lang="en-US" sz="2400" dirty="0" smtClean="0"/>
              <a:t>Provide agricultural producers, pesticide dealers and pest control firms with option for the disposal of properly rinsed pesticide containers.</a:t>
            </a:r>
          </a:p>
          <a:p>
            <a:r>
              <a:rPr lang="en-US" sz="2400" dirty="0" smtClean="0"/>
              <a:t>Program Status</a:t>
            </a:r>
          </a:p>
          <a:p>
            <a:pPr lvl="1"/>
            <a:r>
              <a:rPr lang="en-US" sz="2400" dirty="0" smtClean="0"/>
              <a:t>FY2021 program recycled a total of 167,298 lbs.. </a:t>
            </a:r>
          </a:p>
          <a:p>
            <a:pPr lvl="1"/>
            <a:r>
              <a:rPr lang="en-US" sz="2400" dirty="0" smtClean="0"/>
              <a:t>Since it</a:t>
            </a:r>
            <a:r>
              <a:rPr lang="en-US" sz="2400" dirty="0"/>
              <a:t>s</a:t>
            </a:r>
            <a:r>
              <a:rPr lang="en-US" sz="2400" dirty="0" smtClean="0"/>
              <a:t> inception, a total of more than 2.4 million lbs.. has been collected.</a:t>
            </a:r>
          </a:p>
          <a:p>
            <a:endParaRPr lang="en-US" dirty="0"/>
          </a:p>
        </p:txBody>
      </p:sp>
      <p:sp>
        <p:nvSpPr>
          <p:cNvPr id="5" name="TextBox 4"/>
          <p:cNvSpPr txBox="1"/>
          <p:nvPr/>
        </p:nvSpPr>
        <p:spPr>
          <a:xfrm>
            <a:off x="1588342" y="5649630"/>
            <a:ext cx="8684395" cy="8925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For more information: </a:t>
            </a:r>
            <a:endParaRPr kumimoji="0" lang="en-US"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hlinkClick r:id="rId3"/>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3"/>
              </a:rPr>
              <a:t>http</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hlinkClick r:id="rId3"/>
              </a:rPr>
              <a:t>://</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3"/>
              </a:rPr>
              <a:t>www.vdacs.virginia.gov/pesticide-container-recycling.shtml</a:t>
            </a: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fld id="{F570B3D5-320C-44A2-81BF-BC1224605DE1}" type="slidenum">
              <a:rPr lang="en-US" smtClean="0"/>
              <a:t>18</a:t>
            </a:fld>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128" y="2046932"/>
            <a:ext cx="2536721" cy="3006645"/>
          </a:xfrm>
          <a:prstGeom prst="rect">
            <a:avLst/>
          </a:prstGeom>
          <a:effectLst>
            <a:softEdge rad="63500"/>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8270" y="2046932"/>
            <a:ext cx="2744458" cy="3006645"/>
          </a:xfrm>
          <a:prstGeom prst="rect">
            <a:avLst/>
          </a:prstGeom>
          <a:effectLst>
            <a:softEdge rad="63500"/>
          </a:effectLst>
        </p:spPr>
      </p:pic>
    </p:spTree>
    <p:extLst>
      <p:ext uri="{BB962C8B-B14F-4D97-AF65-F5344CB8AC3E}">
        <p14:creationId xmlns:p14="http://schemas.microsoft.com/office/powerpoint/2010/main" val="2599536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06768"/>
          </a:xfrm>
        </p:spPr>
        <p:txBody>
          <a:bodyPr>
            <a:noAutofit/>
          </a:bodyPr>
          <a:lstStyle/>
          <a:p>
            <a:pPr algn="l"/>
            <a:r>
              <a:rPr lang="en-US" sz="3200" b="1" dirty="0">
                <a:latin typeface="+mn-lt"/>
              </a:rPr>
              <a:t>REMINDER:</a:t>
            </a:r>
            <a:br>
              <a:rPr lang="en-US" sz="3200" b="1" dirty="0">
                <a:latin typeface="+mn-lt"/>
              </a:rPr>
            </a:br>
            <a:r>
              <a:rPr lang="en-US" sz="3200" b="1" dirty="0" smtClean="0">
                <a:latin typeface="+mn-lt"/>
              </a:rPr>
              <a:t>Credit For Recertification Course</a:t>
            </a:r>
            <a:endParaRPr lang="en-US" sz="3200" dirty="0"/>
          </a:p>
        </p:txBody>
      </p:sp>
      <p:sp>
        <p:nvSpPr>
          <p:cNvPr id="3" name="Subtitle 2"/>
          <p:cNvSpPr>
            <a:spLocks noGrp="1"/>
          </p:cNvSpPr>
          <p:nvPr>
            <p:ph idx="1"/>
          </p:nvPr>
        </p:nvSpPr>
        <p:spPr>
          <a:xfrm>
            <a:off x="484900" y="1643743"/>
            <a:ext cx="11108987" cy="5050971"/>
          </a:xfrm>
        </p:spPr>
        <p:txBody>
          <a:bodyPr>
            <a:normAutofit fontScale="70000" lnSpcReduction="20000"/>
          </a:bodyPr>
          <a:lstStyle/>
          <a:p>
            <a:pPr marL="571500" indent="-571500"/>
            <a:r>
              <a:rPr lang="en-US" sz="3400" b="1" dirty="0"/>
              <a:t>For all in-person courses, signatures are required on both the roster(s) and the Application for Recertification Credit</a:t>
            </a:r>
            <a:r>
              <a:rPr lang="en-US" sz="3400" dirty="0"/>
              <a:t>.  When a signature is requested, it is not optional for credit.  The signatures should not be significantly </a:t>
            </a:r>
            <a:r>
              <a:rPr lang="en-US" sz="3400" dirty="0" smtClean="0"/>
              <a:t>different.</a:t>
            </a:r>
            <a:endParaRPr lang="en-US" sz="1300" dirty="0" smtClean="0"/>
          </a:p>
          <a:p>
            <a:pPr marL="571500" indent="-571500" algn="l">
              <a:buFont typeface="Arial" panose="020B0604020202020204" pitchFamily="34" charset="0"/>
              <a:buChar char="•"/>
            </a:pPr>
            <a:r>
              <a:rPr lang="en-US" sz="3400" dirty="0" smtClean="0"/>
              <a:t>Course sponsors/speakers seeking credit for attending their own course are </a:t>
            </a:r>
            <a:r>
              <a:rPr lang="en-US" sz="3400" dirty="0"/>
              <a:t>required, like all attendees, to participate in the </a:t>
            </a:r>
            <a:r>
              <a:rPr lang="en-US" sz="3400" u="sng" dirty="0"/>
              <a:t>entire</a:t>
            </a:r>
            <a:r>
              <a:rPr lang="en-US" sz="3400" dirty="0"/>
              <a:t> program and </a:t>
            </a:r>
            <a:r>
              <a:rPr lang="en-US" sz="3400" u="sng" dirty="0"/>
              <a:t>all</a:t>
            </a:r>
            <a:r>
              <a:rPr lang="en-US" sz="3400" dirty="0"/>
              <a:t> sessions and complete </a:t>
            </a:r>
            <a:r>
              <a:rPr lang="en-US" sz="3400" u="sng" dirty="0"/>
              <a:t>all</a:t>
            </a:r>
            <a:r>
              <a:rPr lang="en-US" sz="3400" dirty="0"/>
              <a:t> required </a:t>
            </a:r>
            <a:r>
              <a:rPr lang="en-US" sz="3400" dirty="0" smtClean="0"/>
              <a:t>forms as proof of attendance.</a:t>
            </a:r>
          </a:p>
          <a:p>
            <a:pPr marL="571500" indent="-571500"/>
            <a:r>
              <a:rPr lang="en-US" sz="3400" dirty="0" smtClean="0"/>
              <a:t>Course sponsors can not self </a:t>
            </a:r>
            <a:r>
              <a:rPr lang="en-US" sz="3400" dirty="0"/>
              <a:t>recertify rather the course must include presenters others than the course </a:t>
            </a:r>
            <a:r>
              <a:rPr lang="en-US" sz="3400" dirty="0" smtClean="0"/>
              <a:t>sponsor.</a:t>
            </a:r>
          </a:p>
          <a:p>
            <a:pPr marL="571500" indent="-571500"/>
            <a:r>
              <a:rPr lang="en-US" sz="3600" dirty="0" smtClean="0"/>
              <a:t>To renew by attending a recertification training program requires completion of one recertification course every two years and submission of the renewal application and appropriate fees.*</a:t>
            </a:r>
          </a:p>
          <a:p>
            <a:pPr marL="0" indent="0" algn="l">
              <a:buNone/>
            </a:pPr>
            <a:endParaRPr lang="en-US" sz="1300" dirty="0" smtClean="0"/>
          </a:p>
          <a:p>
            <a:pPr indent="0">
              <a:buNone/>
            </a:pPr>
            <a:r>
              <a:rPr lang="en-US" sz="2400" i="1" dirty="0" smtClean="0"/>
              <a:t>*Exception – Government employees and Private Applicators are exempt from renewal application and fees however must complete the recertification course requirement.</a:t>
            </a:r>
          </a:p>
        </p:txBody>
      </p:sp>
      <p:sp>
        <p:nvSpPr>
          <p:cNvPr id="4" name="Slide Number Placeholder 3"/>
          <p:cNvSpPr>
            <a:spLocks noGrp="1"/>
          </p:cNvSpPr>
          <p:nvPr>
            <p:ph type="sldNum" sz="quarter" idx="12"/>
          </p:nvPr>
        </p:nvSpPr>
        <p:spPr/>
        <p:txBody>
          <a:bodyPr/>
          <a:lstStyle/>
          <a:p>
            <a:fld id="{F570B3D5-320C-44A2-81BF-BC1224605DE1}" type="slidenum">
              <a:rPr lang="en-US" smtClean="0"/>
              <a:t>19</a:t>
            </a:fld>
            <a:endParaRPr lang="en-US" dirty="0"/>
          </a:p>
        </p:txBody>
      </p:sp>
    </p:spTree>
    <p:extLst>
      <p:ext uri="{BB962C8B-B14F-4D97-AF65-F5344CB8AC3E}">
        <p14:creationId xmlns:p14="http://schemas.microsoft.com/office/powerpoint/2010/main" val="3617121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009" y="363113"/>
            <a:ext cx="7729728" cy="1188720"/>
          </a:xfrm>
        </p:spPr>
        <p:txBody>
          <a:bodyPr>
            <a:normAutofit/>
          </a:bodyPr>
          <a:lstStyle/>
          <a:p>
            <a:pPr algn="ctr"/>
            <a:r>
              <a:rPr lang="en-US" b="1" dirty="0" smtClean="0">
                <a:latin typeface="+mn-lt"/>
              </a:rPr>
              <a:t>Discussion points</a:t>
            </a:r>
            <a:endParaRPr lang="en-US" b="1" dirty="0">
              <a:latin typeface="+mn-lt"/>
            </a:endParaRPr>
          </a:p>
        </p:txBody>
      </p:sp>
      <p:sp>
        <p:nvSpPr>
          <p:cNvPr id="3" name="Content Placeholder 2"/>
          <p:cNvSpPr>
            <a:spLocks noGrp="1"/>
          </p:cNvSpPr>
          <p:nvPr>
            <p:ph sz="half" idx="1"/>
          </p:nvPr>
        </p:nvSpPr>
        <p:spPr>
          <a:xfrm>
            <a:off x="976849" y="2177715"/>
            <a:ext cx="4435642" cy="4012821"/>
          </a:xfrm>
        </p:spPr>
        <p:txBody>
          <a:bodyPr>
            <a:normAutofit/>
          </a:bodyPr>
          <a:lstStyle/>
          <a:p>
            <a:r>
              <a:rPr lang="en-US" sz="2800" dirty="0" smtClean="0"/>
              <a:t>Regulatory Authority</a:t>
            </a:r>
          </a:p>
          <a:p>
            <a:r>
              <a:rPr lang="en-US" sz="2800" dirty="0"/>
              <a:t>Common Violations &amp; Enforcement Actions </a:t>
            </a:r>
            <a:endParaRPr lang="en-US" sz="2800" dirty="0" smtClean="0"/>
          </a:p>
          <a:p>
            <a:r>
              <a:rPr lang="en-US" sz="2800" i="1" dirty="0" smtClean="0"/>
              <a:t>Label is the Law</a:t>
            </a:r>
          </a:p>
          <a:p>
            <a:r>
              <a:rPr lang="en-US" sz="2800" dirty="0" smtClean="0"/>
              <a:t>Storage, Disposal &amp; Recycling</a:t>
            </a:r>
          </a:p>
          <a:p>
            <a:endParaRPr lang="en-US" sz="3200" dirty="0" smtClean="0"/>
          </a:p>
          <a:p>
            <a:endParaRPr lang="en-US" sz="3200" dirty="0" smtClean="0"/>
          </a:p>
          <a:p>
            <a:endParaRPr lang="en-US" dirty="0" smtClean="0"/>
          </a:p>
          <a:p>
            <a:endParaRPr lang="en-US" dirty="0"/>
          </a:p>
        </p:txBody>
      </p:sp>
      <p:sp>
        <p:nvSpPr>
          <p:cNvPr id="4" name="Content Placeholder 3"/>
          <p:cNvSpPr>
            <a:spLocks noGrp="1"/>
          </p:cNvSpPr>
          <p:nvPr>
            <p:ph sz="half" idx="2"/>
          </p:nvPr>
        </p:nvSpPr>
        <p:spPr>
          <a:xfrm>
            <a:off x="6172200" y="2177715"/>
            <a:ext cx="5181600" cy="4039041"/>
          </a:xfrm>
        </p:spPr>
        <p:txBody>
          <a:bodyPr>
            <a:normAutofit/>
          </a:bodyPr>
          <a:lstStyle/>
          <a:p>
            <a:r>
              <a:rPr lang="en-US" sz="2800" dirty="0"/>
              <a:t>Supervision</a:t>
            </a:r>
          </a:p>
          <a:p>
            <a:r>
              <a:rPr lang="en-US" sz="2800" dirty="0" smtClean="0"/>
              <a:t>Recordkeeping</a:t>
            </a:r>
            <a:endParaRPr lang="en-US" sz="2800" dirty="0"/>
          </a:p>
          <a:p>
            <a:r>
              <a:rPr lang="en-US" sz="2800" dirty="0" smtClean="0"/>
              <a:t>Incident </a:t>
            </a:r>
            <a:r>
              <a:rPr lang="en-US" sz="2800" dirty="0"/>
              <a:t>Reporting</a:t>
            </a:r>
          </a:p>
          <a:p>
            <a:r>
              <a:rPr lang="en-US" sz="2800" dirty="0"/>
              <a:t>Pesticide Product Registration</a:t>
            </a:r>
          </a:p>
          <a:p>
            <a:r>
              <a:rPr lang="en-US" sz="2800" dirty="0" smtClean="0"/>
              <a:t>Federal and State Regulatory Activities</a:t>
            </a:r>
          </a:p>
          <a:p>
            <a:pPr marL="0" indent="0">
              <a:buNone/>
            </a:pPr>
            <a:endParaRPr lang="en-US" dirty="0"/>
          </a:p>
        </p:txBody>
      </p:sp>
      <p:sp>
        <p:nvSpPr>
          <p:cNvPr id="5" name="Slide Number Placeholder 4"/>
          <p:cNvSpPr>
            <a:spLocks noGrp="1"/>
          </p:cNvSpPr>
          <p:nvPr>
            <p:ph type="sldNum" sz="quarter" idx="12"/>
          </p:nvPr>
        </p:nvSpPr>
        <p:spPr/>
        <p:txBody>
          <a:bodyPr/>
          <a:lstStyle/>
          <a:p>
            <a:fld id="{F570B3D5-320C-44A2-81BF-BC1224605DE1}" type="slidenum">
              <a:rPr lang="en-US" smtClean="0"/>
              <a:t>2</a:t>
            </a:fld>
            <a:endParaRPr lang="en-US" dirty="0"/>
          </a:p>
        </p:txBody>
      </p:sp>
    </p:spTree>
    <p:extLst>
      <p:ext uri="{BB962C8B-B14F-4D97-AF65-F5344CB8AC3E}">
        <p14:creationId xmlns:p14="http://schemas.microsoft.com/office/powerpoint/2010/main" val="428041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25070" y="390778"/>
            <a:ext cx="10228730" cy="1325563"/>
          </a:xfrm>
        </p:spPr>
        <p:txBody>
          <a:bodyPr>
            <a:normAutofit/>
          </a:bodyPr>
          <a:lstStyle/>
          <a:p>
            <a:r>
              <a:rPr lang="en-US" b="1" dirty="0" smtClean="0">
                <a:latin typeface="+mn-lt"/>
              </a:rPr>
              <a:t>Reporting Requirements:</a:t>
            </a:r>
            <a:br>
              <a:rPr lang="en-US" b="1" dirty="0" smtClean="0">
                <a:latin typeface="+mn-lt"/>
              </a:rPr>
            </a:br>
            <a:r>
              <a:rPr lang="en-US" b="1" dirty="0" smtClean="0">
                <a:latin typeface="+mn-lt"/>
              </a:rPr>
              <a:t>Accidents and Incidents*</a:t>
            </a:r>
            <a:endParaRPr lang="en-US" b="1" dirty="0">
              <a:latin typeface="+mn-lt"/>
            </a:endParaRPr>
          </a:p>
        </p:txBody>
      </p:sp>
      <p:sp>
        <p:nvSpPr>
          <p:cNvPr id="3" name="Content Placeholder 2"/>
          <p:cNvSpPr>
            <a:spLocks noGrp="1"/>
          </p:cNvSpPr>
          <p:nvPr>
            <p:ph sz="half" idx="1"/>
          </p:nvPr>
        </p:nvSpPr>
        <p:spPr>
          <a:xfrm>
            <a:off x="1012064" y="1844926"/>
            <a:ext cx="5338482" cy="4330422"/>
          </a:xfrm>
        </p:spPr>
        <p:txBody>
          <a:bodyPr>
            <a:noAutofit/>
          </a:bodyPr>
          <a:lstStyle/>
          <a:p>
            <a:r>
              <a:rPr lang="en-US" sz="2000" dirty="0"/>
              <a:t>Certified </a:t>
            </a:r>
            <a:r>
              <a:rPr lang="en-US" sz="2000" dirty="0" smtClean="0"/>
              <a:t>commercial or private </a:t>
            </a:r>
            <a:r>
              <a:rPr lang="en-US" sz="2000" dirty="0"/>
              <a:t>applicators or registered technicians shall report any pesticide accident or incident in which they are involved that constitutes a threat to any person, to public health or safety, or to the environment, as a result of the use or presence of any pesticide. </a:t>
            </a:r>
            <a:endParaRPr lang="en-US" sz="2000" dirty="0" smtClean="0"/>
          </a:p>
          <a:p>
            <a:r>
              <a:rPr lang="en-US" sz="2000" dirty="0" smtClean="0"/>
              <a:t>Includes both general use and restricted use pesticides.</a:t>
            </a:r>
          </a:p>
          <a:p>
            <a:r>
              <a:rPr lang="en-US" sz="2000" dirty="0" smtClean="0"/>
              <a:t>No minimum amount.</a:t>
            </a:r>
            <a:endParaRPr lang="en-US" sz="2000" dirty="0"/>
          </a:p>
          <a:p>
            <a:r>
              <a:rPr lang="en-US" sz="2000" dirty="0" smtClean="0"/>
              <a:t>Pesticide </a:t>
            </a:r>
            <a:r>
              <a:rPr lang="en-US" sz="2000" dirty="0"/>
              <a:t>accidents/incidents should be </a:t>
            </a:r>
            <a:r>
              <a:rPr lang="en-US" sz="2000" u="sng" dirty="0"/>
              <a:t>reported </a:t>
            </a:r>
            <a:r>
              <a:rPr lang="en-US" sz="2000" u="sng" dirty="0" smtClean="0"/>
              <a:t>to </a:t>
            </a:r>
            <a:r>
              <a:rPr lang="en-US" sz="2000" u="sng" dirty="0"/>
              <a:t>VDACS within 48 hours by phone and within 10 days in writing.</a:t>
            </a:r>
          </a:p>
          <a:p>
            <a:endParaRPr lang="en-US" sz="2200" dirty="0"/>
          </a:p>
        </p:txBody>
      </p:sp>
      <p:sp>
        <p:nvSpPr>
          <p:cNvPr id="4" name="Content Placeholder 3"/>
          <p:cNvSpPr>
            <a:spLocks noGrp="1"/>
          </p:cNvSpPr>
          <p:nvPr>
            <p:ph sz="half" idx="2"/>
          </p:nvPr>
        </p:nvSpPr>
        <p:spPr>
          <a:xfrm>
            <a:off x="6403754" y="1881711"/>
            <a:ext cx="5463989" cy="4556287"/>
          </a:xfrm>
        </p:spPr>
        <p:txBody>
          <a:bodyPr>
            <a:normAutofit fontScale="77500" lnSpcReduction="20000"/>
          </a:bodyPr>
          <a:lstStyle/>
          <a:p>
            <a:r>
              <a:rPr lang="en-US" dirty="0" smtClean="0"/>
              <a:t> </a:t>
            </a:r>
            <a:r>
              <a:rPr lang="en-US" sz="2600" dirty="0" smtClean="0"/>
              <a:t>Reports include:</a:t>
            </a:r>
          </a:p>
          <a:p>
            <a:pPr lvl="1"/>
            <a:r>
              <a:rPr lang="en-US" sz="2600" u="sng" dirty="0" smtClean="0"/>
              <a:t>Name </a:t>
            </a:r>
            <a:r>
              <a:rPr lang="en-US" sz="2600" u="sng" dirty="0"/>
              <a:t>of individuals </a:t>
            </a:r>
            <a:r>
              <a:rPr lang="en-US" sz="2600" dirty="0"/>
              <a:t>involved in accident or incident;</a:t>
            </a:r>
          </a:p>
          <a:p>
            <a:pPr lvl="1"/>
            <a:r>
              <a:rPr lang="en-US" sz="2600" dirty="0" smtClean="0"/>
              <a:t>Name </a:t>
            </a:r>
            <a:r>
              <a:rPr lang="en-US" sz="2600" dirty="0"/>
              <a:t>of </a:t>
            </a:r>
            <a:r>
              <a:rPr lang="en-US" sz="2600" u="sng" dirty="0"/>
              <a:t>pesticide</a:t>
            </a:r>
            <a:r>
              <a:rPr lang="en-US" sz="2600" dirty="0"/>
              <a:t> involved;</a:t>
            </a:r>
          </a:p>
          <a:p>
            <a:pPr lvl="1"/>
            <a:r>
              <a:rPr lang="en-US" sz="2600" u="sng" dirty="0" smtClean="0"/>
              <a:t>Quantity</a:t>
            </a:r>
            <a:r>
              <a:rPr lang="en-US" sz="2600" dirty="0" smtClean="0"/>
              <a:t> </a:t>
            </a:r>
            <a:r>
              <a:rPr lang="en-US" sz="2600" dirty="0"/>
              <a:t>of pesticide spilled and containment procedures;</a:t>
            </a:r>
          </a:p>
          <a:p>
            <a:pPr lvl="1"/>
            <a:r>
              <a:rPr lang="en-US" sz="2600" u="sng" dirty="0" smtClean="0"/>
              <a:t>Time</a:t>
            </a:r>
            <a:r>
              <a:rPr lang="en-US" sz="2600" u="sng" dirty="0"/>
              <a:t>, date, and location </a:t>
            </a:r>
            <a:r>
              <a:rPr lang="en-US" sz="2600" dirty="0"/>
              <a:t>of accident or incident;</a:t>
            </a:r>
          </a:p>
          <a:p>
            <a:pPr lvl="1"/>
            <a:r>
              <a:rPr lang="en-US" sz="2600" u="sng" dirty="0" smtClean="0"/>
              <a:t>Mitigating </a:t>
            </a:r>
            <a:r>
              <a:rPr lang="en-US" sz="2600" u="sng" dirty="0"/>
              <a:t>actions </a:t>
            </a:r>
            <a:r>
              <a:rPr lang="en-US" sz="2600" dirty="0"/>
              <a:t>taken; and</a:t>
            </a:r>
          </a:p>
          <a:p>
            <a:pPr lvl="1"/>
            <a:r>
              <a:rPr lang="en-US" sz="2600" dirty="0" smtClean="0"/>
              <a:t>Name</a:t>
            </a:r>
            <a:r>
              <a:rPr lang="en-US" sz="2600" dirty="0"/>
              <a:t>, or description if unnamed, and location of </a:t>
            </a:r>
            <a:r>
              <a:rPr lang="en-US" sz="2600" u="sng" dirty="0"/>
              <a:t>bodies of water nearby where contamination of such bodies of water could reasonably be expected </a:t>
            </a:r>
            <a:r>
              <a:rPr lang="en-US" sz="2600" dirty="0"/>
              <a:t>to occur due to natural or manmade </a:t>
            </a:r>
            <a:r>
              <a:rPr lang="en-US" sz="2600" dirty="0" smtClean="0"/>
              <a:t>actions.</a:t>
            </a:r>
            <a:endParaRPr lang="en-US" sz="2600" dirty="0"/>
          </a:p>
          <a:p>
            <a:endParaRPr lang="en-US" dirty="0"/>
          </a:p>
        </p:txBody>
      </p:sp>
      <p:sp>
        <p:nvSpPr>
          <p:cNvPr id="5" name="TextBox 4"/>
          <p:cNvSpPr txBox="1"/>
          <p:nvPr/>
        </p:nvSpPr>
        <p:spPr>
          <a:xfrm>
            <a:off x="1125070" y="6383625"/>
            <a:ext cx="9865659" cy="400110"/>
          </a:xfrm>
          <a:prstGeom prst="rect">
            <a:avLst/>
          </a:prstGeom>
          <a:noFill/>
        </p:spPr>
        <p:txBody>
          <a:bodyPr wrap="square" rtlCol="0">
            <a:spAutoFit/>
          </a:bodyPr>
          <a:lstStyle/>
          <a:p>
            <a:pPr algn="ctr"/>
            <a:r>
              <a:rPr lang="en-US" sz="2000" b="1" i="1" dirty="0" smtClean="0">
                <a:solidFill>
                  <a:srgbClr val="C00000"/>
                </a:solidFill>
              </a:rPr>
              <a:t>*There may be other reporting requirements outside of the Act &amp; Regulations…</a:t>
            </a:r>
            <a:endParaRPr lang="en-US" sz="2000" b="1" i="1" dirty="0">
              <a:solidFill>
                <a:srgbClr val="C00000"/>
              </a:solidFill>
            </a:endParaRPr>
          </a:p>
        </p:txBody>
      </p:sp>
      <p:sp>
        <p:nvSpPr>
          <p:cNvPr id="6" name="Slide Number Placeholder 5"/>
          <p:cNvSpPr>
            <a:spLocks noGrp="1"/>
          </p:cNvSpPr>
          <p:nvPr>
            <p:ph type="sldNum" sz="quarter" idx="12"/>
          </p:nvPr>
        </p:nvSpPr>
        <p:spPr/>
        <p:txBody>
          <a:bodyPr/>
          <a:lstStyle/>
          <a:p>
            <a:fld id="{F570B3D5-320C-44A2-81BF-BC1224605DE1}" type="slidenum">
              <a:rPr lang="en-US" smtClean="0"/>
              <a:t>20</a:t>
            </a:fld>
            <a:endParaRPr lang="en-US" dirty="0"/>
          </a:p>
        </p:txBody>
      </p:sp>
    </p:spTree>
    <p:extLst>
      <p:ext uri="{BB962C8B-B14F-4D97-AF65-F5344CB8AC3E}">
        <p14:creationId xmlns:p14="http://schemas.microsoft.com/office/powerpoint/2010/main" val="2634941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318" y="257419"/>
            <a:ext cx="9961125" cy="1450757"/>
          </a:xfrm>
        </p:spPr>
        <p:txBody>
          <a:bodyPr/>
          <a:lstStyle/>
          <a:p>
            <a:pPr algn="ctr"/>
            <a:r>
              <a:rPr lang="en-US" b="1" dirty="0" smtClean="0">
                <a:latin typeface="+mn-lt"/>
              </a:rPr>
              <a:t>Pesticide Product Registration</a:t>
            </a:r>
            <a:endParaRPr lang="en-US" b="1" dirty="0">
              <a:latin typeface="+mn-lt"/>
            </a:endParaRPr>
          </a:p>
        </p:txBody>
      </p:sp>
      <p:sp>
        <p:nvSpPr>
          <p:cNvPr id="5" name="Text Placeholder 4"/>
          <p:cNvSpPr>
            <a:spLocks noGrp="1"/>
          </p:cNvSpPr>
          <p:nvPr>
            <p:ph type="body" idx="1"/>
          </p:nvPr>
        </p:nvSpPr>
        <p:spPr>
          <a:xfrm>
            <a:off x="567412" y="1792608"/>
            <a:ext cx="5157787" cy="588795"/>
          </a:xfrm>
        </p:spPr>
        <p:txBody>
          <a:bodyPr>
            <a:normAutofit/>
          </a:bodyPr>
          <a:lstStyle/>
          <a:p>
            <a:pPr algn="ctr"/>
            <a:r>
              <a:rPr lang="en-US" sz="2800" dirty="0" smtClean="0">
                <a:latin typeface="Calibri" panose="020F0502020204030204" pitchFamily="34" charset="0"/>
                <a:cs typeface="Calibri" panose="020F0502020204030204" pitchFamily="34" charset="0"/>
              </a:rPr>
              <a:t>All Pesticides</a:t>
            </a:r>
            <a:endParaRPr lang="en-US" sz="2800" dirty="0">
              <a:latin typeface="Calibri" panose="020F0502020204030204" pitchFamily="34" charset="0"/>
              <a:cs typeface="Calibri" panose="020F0502020204030204" pitchFamily="34" charset="0"/>
            </a:endParaRPr>
          </a:p>
        </p:txBody>
      </p:sp>
      <p:sp>
        <p:nvSpPr>
          <p:cNvPr id="6" name="Content Placeholder 5"/>
          <p:cNvSpPr>
            <a:spLocks noGrp="1"/>
          </p:cNvSpPr>
          <p:nvPr>
            <p:ph sz="half" idx="2"/>
          </p:nvPr>
        </p:nvSpPr>
        <p:spPr>
          <a:xfrm>
            <a:off x="452934" y="2462323"/>
            <a:ext cx="5272266" cy="3476750"/>
          </a:xfrm>
        </p:spPr>
        <p:txBody>
          <a:bodyPr>
            <a:normAutofit lnSpcReduction="10000"/>
          </a:bodyPr>
          <a:lstStyle/>
          <a:p>
            <a:r>
              <a:rPr lang="en-US" sz="2000" dirty="0"/>
              <a:t>§ </a:t>
            </a:r>
            <a:r>
              <a:rPr lang="en-US" sz="2000" dirty="0" smtClean="0"/>
              <a:t>3.2-3914 of the Virginia Pesticide Control Act requires…Every</a:t>
            </a:r>
            <a:r>
              <a:rPr lang="en-US" sz="2000" i="1" dirty="0" smtClean="0"/>
              <a:t> </a:t>
            </a:r>
            <a:r>
              <a:rPr lang="en-US" sz="2000" i="1" dirty="0"/>
              <a:t>pesticide manufactured, distributed, sold, offered for sale, used, or offered for use shall be registered </a:t>
            </a:r>
            <a:r>
              <a:rPr lang="en-US" sz="2000" i="1" dirty="0" smtClean="0"/>
              <a:t>…</a:t>
            </a:r>
          </a:p>
          <a:p>
            <a:r>
              <a:rPr lang="en-US" sz="2000" dirty="0"/>
              <a:t>Pesticides classified by EPA as 25(b) Exempt products are </a:t>
            </a:r>
            <a:r>
              <a:rPr lang="en-US" sz="2000" u="sng" dirty="0"/>
              <a:t>not</a:t>
            </a:r>
            <a:r>
              <a:rPr lang="en-US" sz="2000" dirty="0"/>
              <a:t> exempt from state </a:t>
            </a:r>
            <a:r>
              <a:rPr lang="en-US" sz="2000" dirty="0" smtClean="0"/>
              <a:t>registration.</a:t>
            </a:r>
            <a:endParaRPr lang="en-US" sz="2000" dirty="0"/>
          </a:p>
          <a:p>
            <a:r>
              <a:rPr lang="en-US" sz="2000" dirty="0" smtClean="0"/>
              <a:t>To </a:t>
            </a:r>
            <a:r>
              <a:rPr lang="en-US" sz="2000" dirty="0"/>
              <a:t>check the state registration status of a pesticide or to find a registered pesticide for a specific </a:t>
            </a:r>
            <a:r>
              <a:rPr lang="en-US" sz="2000" dirty="0" smtClean="0"/>
              <a:t>pest visit the Pesticide Product Registration page of our website.</a:t>
            </a:r>
          </a:p>
          <a:p>
            <a:pPr marL="0" indent="0" algn="ctr">
              <a:buNone/>
            </a:pPr>
            <a:endParaRPr lang="en-US" sz="400" i="1" dirty="0" smtClean="0">
              <a:hlinkClick r:id="rId3"/>
            </a:endParaRPr>
          </a:p>
          <a:p>
            <a:pPr marL="0" indent="0">
              <a:buNone/>
            </a:pPr>
            <a:endParaRPr lang="en-US" sz="2400" i="1" dirty="0"/>
          </a:p>
        </p:txBody>
      </p:sp>
      <p:sp>
        <p:nvSpPr>
          <p:cNvPr id="7" name="Text Placeholder 6"/>
          <p:cNvSpPr>
            <a:spLocks noGrp="1"/>
          </p:cNvSpPr>
          <p:nvPr>
            <p:ph type="body" sz="quarter" idx="3"/>
          </p:nvPr>
        </p:nvSpPr>
        <p:spPr>
          <a:xfrm>
            <a:off x="5718206" y="1790852"/>
            <a:ext cx="6013349" cy="588795"/>
          </a:xfrm>
        </p:spPr>
        <p:txBody>
          <a:bodyPr>
            <a:noAutofit/>
          </a:bodyPr>
          <a:lstStyle/>
          <a:p>
            <a:pPr algn="ctr"/>
            <a:r>
              <a:rPr lang="en-US" sz="2800" dirty="0"/>
              <a:t>Restricted Use Products (RUP) </a:t>
            </a:r>
          </a:p>
        </p:txBody>
      </p:sp>
      <p:sp>
        <p:nvSpPr>
          <p:cNvPr id="8" name="Content Placeholder 7"/>
          <p:cNvSpPr>
            <a:spLocks noGrp="1"/>
          </p:cNvSpPr>
          <p:nvPr>
            <p:ph sz="quarter" idx="4"/>
          </p:nvPr>
        </p:nvSpPr>
        <p:spPr>
          <a:xfrm>
            <a:off x="6172200" y="2553077"/>
            <a:ext cx="5559355" cy="3879808"/>
          </a:xfrm>
        </p:spPr>
        <p:txBody>
          <a:bodyPr>
            <a:noAutofit/>
          </a:bodyPr>
          <a:lstStyle/>
          <a:p>
            <a:r>
              <a:rPr lang="en-US" sz="2000" dirty="0"/>
              <a:t>For use </a:t>
            </a:r>
            <a:r>
              <a:rPr lang="en-US" sz="2000" u="sng" dirty="0"/>
              <a:t>only</a:t>
            </a:r>
            <a:r>
              <a:rPr lang="en-US" sz="2000" dirty="0"/>
              <a:t> by certified (private or commercial) applicators or by </a:t>
            </a:r>
            <a:r>
              <a:rPr lang="en-US" sz="2000" dirty="0" smtClean="0"/>
              <a:t>certified </a:t>
            </a:r>
            <a:r>
              <a:rPr lang="en-US" sz="2000" dirty="0"/>
              <a:t>registered technicians under the direct </a:t>
            </a:r>
            <a:r>
              <a:rPr lang="en-US" sz="2000" dirty="0" smtClean="0"/>
              <a:t>supervision of </a:t>
            </a:r>
            <a:r>
              <a:rPr lang="en-US" sz="2000" dirty="0"/>
              <a:t>certified (private or commercial) applicators.</a:t>
            </a:r>
          </a:p>
          <a:p>
            <a:r>
              <a:rPr lang="en-US" sz="2000" dirty="0" smtClean="0"/>
              <a:t>Restricted </a:t>
            </a:r>
            <a:r>
              <a:rPr lang="en-US" sz="2000" dirty="0"/>
              <a:t>use products are designated as restricted use based on risk, for </a:t>
            </a:r>
            <a:r>
              <a:rPr lang="en-US" sz="2000" dirty="0" smtClean="0"/>
              <a:t>example:</a:t>
            </a:r>
            <a:endParaRPr lang="en-US" sz="2000" dirty="0"/>
          </a:p>
          <a:p>
            <a:pPr lvl="1"/>
            <a:r>
              <a:rPr lang="en-US" sz="2000" dirty="0"/>
              <a:t>Acute toxicity threat to humans &amp; wildlife.</a:t>
            </a:r>
          </a:p>
          <a:p>
            <a:pPr lvl="1"/>
            <a:r>
              <a:rPr lang="en-US" sz="2000" dirty="0"/>
              <a:t>Ground water contamination concern.</a:t>
            </a:r>
          </a:p>
          <a:p>
            <a:pPr lvl="1"/>
            <a:r>
              <a:rPr lang="en-US" sz="2000" dirty="0"/>
              <a:t>Threat to aquatic organisms.</a:t>
            </a:r>
          </a:p>
          <a:p>
            <a:endParaRPr lang="en-US" sz="2400" dirty="0"/>
          </a:p>
        </p:txBody>
      </p:sp>
      <p:sp>
        <p:nvSpPr>
          <p:cNvPr id="3" name="Slide Number Placeholder 2"/>
          <p:cNvSpPr>
            <a:spLocks noGrp="1"/>
          </p:cNvSpPr>
          <p:nvPr>
            <p:ph type="sldNum" sz="quarter" idx="12"/>
          </p:nvPr>
        </p:nvSpPr>
        <p:spPr/>
        <p:txBody>
          <a:bodyPr/>
          <a:lstStyle/>
          <a:p>
            <a:fld id="{F570B3D5-320C-44A2-81BF-BC1224605DE1}" type="slidenum">
              <a:rPr lang="en-US" smtClean="0"/>
              <a:t>21</a:t>
            </a:fld>
            <a:endParaRPr lang="en-US" dirty="0"/>
          </a:p>
        </p:txBody>
      </p:sp>
      <p:sp>
        <p:nvSpPr>
          <p:cNvPr id="4" name="TextBox 3"/>
          <p:cNvSpPr txBox="1"/>
          <p:nvPr/>
        </p:nvSpPr>
        <p:spPr>
          <a:xfrm>
            <a:off x="205274" y="5792741"/>
            <a:ext cx="6301212" cy="400110"/>
          </a:xfrm>
          <a:prstGeom prst="rect">
            <a:avLst/>
          </a:prstGeom>
          <a:noFill/>
        </p:spPr>
        <p:txBody>
          <a:bodyPr wrap="square" rtlCol="0">
            <a:spAutoFit/>
          </a:bodyPr>
          <a:lstStyle/>
          <a:p>
            <a:r>
              <a:rPr lang="en-US" sz="2000" i="1" dirty="0">
                <a:hlinkClick r:id="rId4"/>
              </a:rPr>
              <a:t>http://www.vdacs.virginia.gov/pesticide-product-registration.shtml</a:t>
            </a:r>
            <a:r>
              <a:rPr lang="en-US" sz="2000" i="1" dirty="0"/>
              <a:t>  </a:t>
            </a:r>
          </a:p>
        </p:txBody>
      </p:sp>
    </p:spTree>
    <p:extLst>
      <p:ext uri="{BB962C8B-B14F-4D97-AF65-F5344CB8AC3E}">
        <p14:creationId xmlns:p14="http://schemas.microsoft.com/office/powerpoint/2010/main" val="2308800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57419"/>
            <a:ext cx="10058400" cy="1450757"/>
          </a:xfrm>
        </p:spPr>
        <p:txBody>
          <a:bodyPr/>
          <a:lstStyle/>
          <a:p>
            <a:pPr algn="ctr"/>
            <a:r>
              <a:rPr lang="en-US" b="1" dirty="0" smtClean="0">
                <a:latin typeface="+mn-lt"/>
              </a:rPr>
              <a:t>Ecommerce – Buyer Beware</a:t>
            </a:r>
            <a:endParaRPr lang="en-US" b="1" dirty="0">
              <a:latin typeface="+mn-lt"/>
            </a:endParaRPr>
          </a:p>
        </p:txBody>
      </p:sp>
      <p:sp>
        <p:nvSpPr>
          <p:cNvPr id="3" name="Content Placeholder 2"/>
          <p:cNvSpPr>
            <a:spLocks noGrp="1"/>
          </p:cNvSpPr>
          <p:nvPr>
            <p:ph idx="1"/>
          </p:nvPr>
        </p:nvSpPr>
        <p:spPr>
          <a:xfrm>
            <a:off x="1097280" y="2101174"/>
            <a:ext cx="10058400" cy="4182894"/>
          </a:xfrm>
        </p:spPr>
        <p:txBody>
          <a:bodyPr>
            <a:noAutofit/>
          </a:bodyPr>
          <a:lstStyle/>
          <a:p>
            <a:r>
              <a:rPr lang="en-US" sz="2400" dirty="0" smtClean="0"/>
              <a:t>Due diligence is required when purchasing pesticides via the internet.</a:t>
            </a:r>
          </a:p>
          <a:p>
            <a:r>
              <a:rPr lang="en-US" sz="2400" dirty="0" smtClean="0"/>
              <a:t>Remember, </a:t>
            </a:r>
            <a:r>
              <a:rPr lang="en-US" sz="2400" b="1" u="sng" dirty="0" smtClean="0"/>
              <a:t>all</a:t>
            </a:r>
            <a:r>
              <a:rPr lang="en-US" sz="2400" dirty="0" smtClean="0"/>
              <a:t> pesticides must be registered in Virginia…this includes those that are bought on the internet.</a:t>
            </a:r>
          </a:p>
          <a:p>
            <a:r>
              <a:rPr lang="en-US" sz="2400" b="1" u="sng" dirty="0" smtClean="0"/>
              <a:t>All</a:t>
            </a:r>
            <a:r>
              <a:rPr lang="en-US" sz="2400" dirty="0" smtClean="0"/>
              <a:t> pesticide businesses are required to have a license to sell pesticides in Virginia…this includes businesses that sell pesticides on the internet.</a:t>
            </a:r>
          </a:p>
          <a:p>
            <a:pPr lvl="1"/>
            <a:r>
              <a:rPr lang="en-US" sz="2400" i="1" dirty="0"/>
              <a:t>There are limited exceptions to the business license requirements for </a:t>
            </a:r>
            <a:r>
              <a:rPr lang="en-US" sz="2400" i="1" dirty="0" smtClean="0"/>
              <a:t>businesses</a:t>
            </a:r>
          </a:p>
          <a:p>
            <a:r>
              <a:rPr lang="en-US" sz="2600" dirty="0" smtClean="0"/>
              <a:t>To check if a pesticide business is licensed to sell pesticides in Virginia:</a:t>
            </a:r>
            <a:endParaRPr lang="en-US" sz="2600" dirty="0"/>
          </a:p>
          <a:p>
            <a:pPr marL="0" indent="0" algn="ctr">
              <a:buNone/>
            </a:pPr>
            <a:r>
              <a:rPr lang="en-US" sz="2400" dirty="0">
                <a:hlinkClick r:id="rId3"/>
              </a:rPr>
              <a:t>http://</a:t>
            </a:r>
            <a:r>
              <a:rPr lang="en-US" sz="2400" dirty="0" smtClean="0">
                <a:hlinkClick r:id="rId3"/>
              </a:rPr>
              <a:t>www.vdacs.virginia.gov/pdf/reports-businesses.pdf</a:t>
            </a:r>
            <a:r>
              <a:rPr lang="en-US" sz="2400" dirty="0" smtClean="0"/>
              <a:t>  </a:t>
            </a:r>
            <a:endParaRPr lang="en-US" sz="2400" dirty="0"/>
          </a:p>
        </p:txBody>
      </p:sp>
      <p:sp>
        <p:nvSpPr>
          <p:cNvPr id="4" name="Slide Number Placeholder 3"/>
          <p:cNvSpPr>
            <a:spLocks noGrp="1"/>
          </p:cNvSpPr>
          <p:nvPr>
            <p:ph type="sldNum" sz="quarter" idx="12"/>
          </p:nvPr>
        </p:nvSpPr>
        <p:spPr/>
        <p:txBody>
          <a:bodyPr/>
          <a:lstStyle/>
          <a:p>
            <a:fld id="{F570B3D5-320C-44A2-81BF-BC1224605DE1}" type="slidenum">
              <a:rPr lang="en-US" smtClean="0"/>
              <a:t>22</a:t>
            </a:fld>
            <a:endParaRPr lang="en-US" dirty="0"/>
          </a:p>
        </p:txBody>
      </p:sp>
    </p:spTree>
    <p:extLst>
      <p:ext uri="{BB962C8B-B14F-4D97-AF65-F5344CB8AC3E}">
        <p14:creationId xmlns:p14="http://schemas.microsoft.com/office/powerpoint/2010/main" val="763714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650644" y="1620027"/>
            <a:ext cx="10474037" cy="818373"/>
          </a:xfrm>
        </p:spPr>
        <p:txBody>
          <a:bodyPr>
            <a:normAutofit fontScale="32500" lnSpcReduction="20000"/>
          </a:bodyPr>
          <a:lstStyle/>
          <a:p>
            <a:endParaRPr lang="en-US" sz="1100" u="sng" dirty="0" smtClean="0"/>
          </a:p>
          <a:p>
            <a:pPr lvl="2"/>
            <a:endParaRPr lang="en-US" sz="2600" dirty="0" smtClean="0"/>
          </a:p>
          <a:p>
            <a:pPr lvl="2"/>
            <a:r>
              <a:rPr lang="en-US" sz="7000" dirty="0" smtClean="0"/>
              <a:t>2VAC5-675  </a:t>
            </a:r>
            <a:r>
              <a:rPr lang="en-US" sz="7000" dirty="0"/>
              <a:t>Regulations Governing Pesticide Fees</a:t>
            </a:r>
          </a:p>
          <a:p>
            <a:pPr marL="914400" lvl="2" indent="0">
              <a:buNone/>
            </a:pPr>
            <a:endParaRPr lang="en-US" sz="2400" dirty="0"/>
          </a:p>
        </p:txBody>
      </p:sp>
      <p:sp>
        <p:nvSpPr>
          <p:cNvPr id="7" name="Content Placeholder 6"/>
          <p:cNvSpPr>
            <a:spLocks noGrp="1"/>
          </p:cNvSpPr>
          <p:nvPr>
            <p:ph sz="half" idx="2"/>
          </p:nvPr>
        </p:nvSpPr>
        <p:spPr>
          <a:xfrm>
            <a:off x="719640" y="2396837"/>
            <a:ext cx="5063975" cy="3920835"/>
          </a:xfrm>
        </p:spPr>
        <p:txBody>
          <a:bodyPr>
            <a:normAutofit/>
          </a:bodyPr>
          <a:lstStyle/>
          <a:p>
            <a:r>
              <a:rPr lang="en-US" dirty="0" smtClean="0"/>
              <a:t>Current fees became effective July 11, 2019:</a:t>
            </a:r>
            <a:endParaRPr lang="en-US" dirty="0"/>
          </a:p>
          <a:p>
            <a:pPr lvl="1"/>
            <a:r>
              <a:rPr lang="en-US" sz="1800" dirty="0" smtClean="0"/>
              <a:t>Product </a:t>
            </a:r>
            <a:r>
              <a:rPr lang="en-US" sz="1800" dirty="0"/>
              <a:t>registration fee </a:t>
            </a:r>
            <a:r>
              <a:rPr lang="en-US" sz="1800" dirty="0" smtClean="0"/>
              <a:t>$</a:t>
            </a:r>
            <a:r>
              <a:rPr lang="en-US" sz="1800" dirty="0"/>
              <a:t>225 initial and annually thereafter;</a:t>
            </a:r>
          </a:p>
          <a:p>
            <a:pPr lvl="1"/>
            <a:r>
              <a:rPr lang="en-US" sz="1800" dirty="0" smtClean="0"/>
              <a:t>Pesticide </a:t>
            </a:r>
            <a:r>
              <a:rPr lang="en-US" sz="1800" dirty="0"/>
              <a:t>business license fee </a:t>
            </a:r>
            <a:r>
              <a:rPr lang="en-US" sz="1800" dirty="0" smtClean="0"/>
              <a:t>$</a:t>
            </a:r>
            <a:r>
              <a:rPr lang="en-US" sz="1800" dirty="0"/>
              <a:t>150 initial and annually thereafter;</a:t>
            </a:r>
          </a:p>
          <a:p>
            <a:pPr lvl="1"/>
            <a:r>
              <a:rPr lang="en-US" sz="1800" dirty="0"/>
              <a:t>C</a:t>
            </a:r>
            <a:r>
              <a:rPr lang="en-US" sz="1800" dirty="0" smtClean="0"/>
              <a:t>ertification fee:</a:t>
            </a:r>
          </a:p>
          <a:p>
            <a:pPr lvl="2"/>
            <a:r>
              <a:rPr lang="en-US" sz="1800" dirty="0" smtClean="0"/>
              <a:t>Commercial </a:t>
            </a:r>
            <a:r>
              <a:rPr lang="en-US" sz="1800" dirty="0"/>
              <a:t>applicators </a:t>
            </a:r>
            <a:r>
              <a:rPr lang="en-US" sz="1800" dirty="0" smtClean="0"/>
              <a:t>$</a:t>
            </a:r>
            <a:r>
              <a:rPr lang="en-US" sz="1800" dirty="0"/>
              <a:t>100 initial and biennially thereafter; </a:t>
            </a:r>
            <a:r>
              <a:rPr lang="en-US" sz="1800" dirty="0" smtClean="0"/>
              <a:t>and</a:t>
            </a:r>
          </a:p>
          <a:p>
            <a:pPr lvl="2"/>
            <a:r>
              <a:rPr lang="en-US" sz="1800" dirty="0" smtClean="0"/>
              <a:t>Registered </a:t>
            </a:r>
            <a:r>
              <a:rPr lang="en-US" sz="1800" dirty="0"/>
              <a:t>technicians </a:t>
            </a:r>
            <a:r>
              <a:rPr lang="en-US" sz="1800" dirty="0" smtClean="0"/>
              <a:t>$</a:t>
            </a:r>
            <a:r>
              <a:rPr lang="en-US" sz="1800" dirty="0"/>
              <a:t>50 initial and biennially thereafter.</a:t>
            </a:r>
          </a:p>
        </p:txBody>
      </p:sp>
      <p:sp>
        <p:nvSpPr>
          <p:cNvPr id="8" name="Content Placeholder 7"/>
          <p:cNvSpPr>
            <a:spLocks noGrp="1"/>
          </p:cNvSpPr>
          <p:nvPr>
            <p:ph sz="quarter" idx="4"/>
          </p:nvPr>
        </p:nvSpPr>
        <p:spPr>
          <a:xfrm>
            <a:off x="6282898" y="2438400"/>
            <a:ext cx="5341066" cy="3607154"/>
          </a:xfrm>
        </p:spPr>
        <p:txBody>
          <a:bodyPr>
            <a:noAutofit/>
          </a:bodyPr>
          <a:lstStyle/>
          <a:p>
            <a:r>
              <a:rPr lang="en-US" dirty="0" smtClean="0"/>
              <a:t>On July 20, 2021, Board of Agriculture and Consumers Services directed staff to begin the regulatory process to eliminate the fee for pesticide applicator renewals</a:t>
            </a:r>
          </a:p>
          <a:p>
            <a:pPr lvl="1"/>
            <a:r>
              <a:rPr lang="en-US" sz="1800" dirty="0" smtClean="0"/>
              <a:t>Applicators will still required to maintain their certification by attending a recertification course every two years; and</a:t>
            </a:r>
          </a:p>
          <a:p>
            <a:pPr lvl="1"/>
            <a:r>
              <a:rPr lang="en-US" sz="1800" dirty="0" smtClean="0"/>
              <a:t>Applicators that do not renew by August 29 of a given year will be required to submit an application </a:t>
            </a:r>
            <a:r>
              <a:rPr lang="en-US" sz="1800" b="1" dirty="0" smtClean="0">
                <a:solidFill>
                  <a:srgbClr val="FF0000"/>
                </a:solidFill>
              </a:rPr>
              <a:t>with fee </a:t>
            </a:r>
            <a:r>
              <a:rPr lang="en-US" sz="1800" dirty="0" smtClean="0"/>
              <a:t>to take the certification exam.</a:t>
            </a:r>
            <a:endParaRPr lang="en-US" sz="1800" dirty="0"/>
          </a:p>
        </p:txBody>
      </p:sp>
      <p:sp>
        <p:nvSpPr>
          <p:cNvPr id="4" name="Slide Number Placeholder 3"/>
          <p:cNvSpPr>
            <a:spLocks noGrp="1"/>
          </p:cNvSpPr>
          <p:nvPr>
            <p:ph type="sldNum" sz="quarter" idx="12"/>
          </p:nvPr>
        </p:nvSpPr>
        <p:spPr/>
        <p:txBody>
          <a:bodyPr/>
          <a:lstStyle/>
          <a:p>
            <a:fld id="{F570B3D5-320C-44A2-81BF-BC1224605DE1}" type="slidenum">
              <a:rPr lang="en-US" smtClean="0"/>
              <a:t>23</a:t>
            </a:fld>
            <a:endParaRPr lang="en-US" dirty="0"/>
          </a:p>
        </p:txBody>
      </p:sp>
      <p:sp>
        <p:nvSpPr>
          <p:cNvPr id="2" name="Title 1"/>
          <p:cNvSpPr>
            <a:spLocks noGrp="1"/>
          </p:cNvSpPr>
          <p:nvPr>
            <p:ph type="title"/>
          </p:nvPr>
        </p:nvSpPr>
        <p:spPr>
          <a:xfrm>
            <a:off x="2222754" y="394717"/>
            <a:ext cx="7729728" cy="1188720"/>
          </a:xfrm>
        </p:spPr>
        <p:txBody>
          <a:bodyPr>
            <a:normAutofit/>
          </a:bodyPr>
          <a:lstStyle/>
          <a:p>
            <a:pPr algn="ctr"/>
            <a:r>
              <a:rPr lang="en-US" b="1" dirty="0" smtClean="0">
                <a:latin typeface="+mn-lt"/>
              </a:rPr>
              <a:t>Virginia Regulatory Activities</a:t>
            </a:r>
            <a:endParaRPr lang="en-US" b="1" dirty="0">
              <a:latin typeface="+mn-lt"/>
            </a:endParaRPr>
          </a:p>
        </p:txBody>
      </p:sp>
      <p:sp>
        <p:nvSpPr>
          <p:cNvPr id="10" name="TextBox 9"/>
          <p:cNvSpPr txBox="1"/>
          <p:nvPr/>
        </p:nvSpPr>
        <p:spPr>
          <a:xfrm>
            <a:off x="3858093" y="6025284"/>
            <a:ext cx="4350328" cy="584775"/>
          </a:xfrm>
          <a:prstGeom prst="rect">
            <a:avLst/>
          </a:prstGeom>
          <a:noFill/>
        </p:spPr>
        <p:txBody>
          <a:bodyPr wrap="square" rtlCol="0">
            <a:spAutoFit/>
          </a:bodyPr>
          <a:lstStyle/>
          <a:p>
            <a:pPr algn="ctr"/>
            <a:r>
              <a:rPr lang="en-US" sz="3200" b="1" i="1" dirty="0" smtClean="0"/>
              <a:t>Stay Tuned….</a:t>
            </a:r>
            <a:endParaRPr lang="en-US" sz="3200" b="1" i="1" dirty="0"/>
          </a:p>
        </p:txBody>
      </p:sp>
    </p:spTree>
    <p:extLst>
      <p:ext uri="{BB962C8B-B14F-4D97-AF65-F5344CB8AC3E}">
        <p14:creationId xmlns:p14="http://schemas.microsoft.com/office/powerpoint/2010/main" val="30096674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175718" y="410510"/>
            <a:ext cx="7729728" cy="1188720"/>
          </a:xfrm>
        </p:spPr>
        <p:txBody>
          <a:bodyPr/>
          <a:lstStyle/>
          <a:p>
            <a:r>
              <a:rPr lang="en-US" b="1" dirty="0" smtClean="0"/>
              <a:t>In other Virginia news</a:t>
            </a:r>
            <a:endParaRPr lang="en-US" b="1" dirty="0"/>
          </a:p>
        </p:txBody>
      </p:sp>
      <p:sp>
        <p:nvSpPr>
          <p:cNvPr id="10" name="Content Placeholder 9"/>
          <p:cNvSpPr>
            <a:spLocks noGrp="1"/>
          </p:cNvSpPr>
          <p:nvPr>
            <p:ph sz="half" idx="1"/>
          </p:nvPr>
        </p:nvSpPr>
        <p:spPr>
          <a:xfrm>
            <a:off x="651164" y="1939636"/>
            <a:ext cx="5202519" cy="4530437"/>
          </a:xfrm>
        </p:spPr>
        <p:txBody>
          <a:bodyPr>
            <a:normAutofit lnSpcReduction="10000"/>
          </a:bodyPr>
          <a:lstStyle/>
          <a:p>
            <a:r>
              <a:rPr lang="en-US" sz="2400" dirty="0" smtClean="0"/>
              <a:t>Applicator certification, business licensing and product registration is going online!</a:t>
            </a:r>
          </a:p>
          <a:p>
            <a:r>
              <a:rPr lang="en-US" sz="2400" dirty="0" smtClean="0"/>
              <a:t>Slotted to </a:t>
            </a:r>
            <a:r>
              <a:rPr lang="en-US" sz="2400" b="1" dirty="0" smtClean="0"/>
              <a:t>Go Live </a:t>
            </a:r>
            <a:r>
              <a:rPr lang="en-US" sz="2400" dirty="0" smtClean="0"/>
              <a:t>in Fall 2021.</a:t>
            </a:r>
          </a:p>
          <a:p>
            <a:r>
              <a:rPr lang="en-US" sz="2400" dirty="0" smtClean="0"/>
              <a:t>This is an option, not required.</a:t>
            </a:r>
          </a:p>
          <a:p>
            <a:r>
              <a:rPr lang="en-US" sz="2400" dirty="0" smtClean="0"/>
              <a:t>Online submission of payments.</a:t>
            </a:r>
          </a:p>
          <a:p>
            <a:r>
              <a:rPr lang="en-US" sz="2400" dirty="0" smtClean="0"/>
              <a:t>LOAs, certificates, licenses and registration will be sent electronically and can be downloaded and printed.</a:t>
            </a:r>
          </a:p>
          <a:p>
            <a:r>
              <a:rPr lang="en-US" sz="2400" dirty="0" smtClean="0"/>
              <a:t>Expected to reduce the overall time from start to finish.</a:t>
            </a:r>
          </a:p>
          <a:p>
            <a:endParaRPr lang="en-US" dirty="0" smtClean="0"/>
          </a:p>
          <a:p>
            <a:endParaRPr lang="en-US" dirty="0" smtClean="0"/>
          </a:p>
          <a:p>
            <a:endParaRPr lang="en-US" dirty="0"/>
          </a:p>
        </p:txBody>
      </p:sp>
      <p:pic>
        <p:nvPicPr>
          <p:cNvPr id="12" name="Content Placeholder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97324" y="2720301"/>
            <a:ext cx="4729517" cy="2793807"/>
          </a:xfrm>
        </p:spPr>
      </p:pic>
      <p:sp>
        <p:nvSpPr>
          <p:cNvPr id="6" name="Slide Number Placeholder 5"/>
          <p:cNvSpPr>
            <a:spLocks noGrp="1"/>
          </p:cNvSpPr>
          <p:nvPr>
            <p:ph type="sldNum" sz="quarter" idx="12"/>
          </p:nvPr>
        </p:nvSpPr>
        <p:spPr/>
        <p:txBody>
          <a:bodyPr/>
          <a:lstStyle/>
          <a:p>
            <a:fld id="{F570B3D5-320C-44A2-81BF-BC1224605DE1}" type="slidenum">
              <a:rPr lang="en-US" smtClean="0"/>
              <a:t>24</a:t>
            </a:fld>
            <a:endParaRPr lang="en-US" dirty="0"/>
          </a:p>
        </p:txBody>
      </p:sp>
    </p:spTree>
    <p:extLst>
      <p:ext uri="{BB962C8B-B14F-4D97-AF65-F5344CB8AC3E}">
        <p14:creationId xmlns:p14="http://schemas.microsoft.com/office/powerpoint/2010/main" val="33750139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914" y="391885"/>
            <a:ext cx="10515600" cy="1360715"/>
          </a:xfrm>
        </p:spPr>
        <p:txBody>
          <a:bodyPr>
            <a:normAutofit/>
          </a:bodyPr>
          <a:lstStyle/>
          <a:p>
            <a:pPr algn="ctr"/>
            <a:r>
              <a:rPr lang="en-US" sz="3000" b="1" dirty="0">
                <a:solidFill>
                  <a:schemeClr val="tx1"/>
                </a:solidFill>
                <a:latin typeface="+mn-lt"/>
              </a:rPr>
              <a:t>Protecting Pollinators</a:t>
            </a:r>
            <a:r>
              <a:rPr lang="en-US" b="1" dirty="0" smtClean="0">
                <a:solidFill>
                  <a:schemeClr val="tx1"/>
                </a:solidFill>
                <a:latin typeface="+mn-lt"/>
              </a:rPr>
              <a:t/>
            </a:r>
            <a:br>
              <a:rPr lang="en-US" b="1" dirty="0" smtClean="0">
                <a:solidFill>
                  <a:schemeClr val="tx1"/>
                </a:solidFill>
                <a:latin typeface="+mn-lt"/>
              </a:rPr>
            </a:br>
            <a:r>
              <a:rPr lang="en-US" sz="1600" b="1" i="1" dirty="0">
                <a:solidFill>
                  <a:schemeClr val="tx1"/>
                </a:solidFill>
                <a:latin typeface="+mn-lt"/>
              </a:rPr>
              <a:t>Voluntary Plan to Mitigate the Risk of Pesticides to Managed Pollinators</a:t>
            </a:r>
          </a:p>
        </p:txBody>
      </p:sp>
      <p:sp>
        <p:nvSpPr>
          <p:cNvPr id="3" name="Content Placeholder 2"/>
          <p:cNvSpPr>
            <a:spLocks noGrp="1"/>
          </p:cNvSpPr>
          <p:nvPr>
            <p:ph idx="1"/>
          </p:nvPr>
        </p:nvSpPr>
        <p:spPr>
          <a:xfrm>
            <a:off x="1055914" y="2024743"/>
            <a:ext cx="10515600" cy="4365171"/>
          </a:xfrm>
        </p:spPr>
        <p:txBody>
          <a:bodyPr>
            <a:normAutofit/>
          </a:bodyPr>
          <a:lstStyle/>
          <a:p>
            <a:r>
              <a:rPr lang="en-US" sz="2000" dirty="0">
                <a:latin typeface="+mj-lt"/>
              </a:rPr>
              <a:t>Voluntary, proactive approach which focuses on </a:t>
            </a:r>
            <a:r>
              <a:rPr lang="en-US" sz="2000" b="1" dirty="0">
                <a:latin typeface="+mj-lt"/>
              </a:rPr>
              <a:t>enhanced communication and coordination between pesticide applicators and beekeepers</a:t>
            </a:r>
            <a:r>
              <a:rPr lang="en-US" sz="2000" dirty="0">
                <a:latin typeface="+mj-lt"/>
              </a:rPr>
              <a:t>.</a:t>
            </a:r>
          </a:p>
          <a:p>
            <a:pPr lvl="1"/>
            <a:r>
              <a:rPr lang="en-US" sz="2000" dirty="0">
                <a:latin typeface="+mj-lt"/>
              </a:rPr>
              <a:t>Beekeepers providing information regarding the location of their hives; and</a:t>
            </a:r>
          </a:p>
          <a:p>
            <a:pPr lvl="1"/>
            <a:r>
              <a:rPr lang="en-US" sz="2000" dirty="0">
                <a:latin typeface="+mj-lt"/>
              </a:rPr>
              <a:t>Pesticide applicators providing advance notice of applications that have the potential to impact managed pollinators.</a:t>
            </a:r>
          </a:p>
          <a:p>
            <a:pPr marL="342900" lvl="1" indent="0">
              <a:buNone/>
            </a:pPr>
            <a:endParaRPr lang="en-US" sz="2000" dirty="0">
              <a:latin typeface="+mj-lt"/>
            </a:endParaRPr>
          </a:p>
          <a:p>
            <a:r>
              <a:rPr lang="en-US" sz="2000" dirty="0">
                <a:latin typeface="+mj-lt"/>
              </a:rPr>
              <a:t>To facilitate the communication, VDACS has acquired an online mapping tool:</a:t>
            </a:r>
          </a:p>
          <a:p>
            <a:pPr lvl="1"/>
            <a:r>
              <a:rPr lang="en-US" sz="2000" b="1" dirty="0" smtClean="0">
                <a:latin typeface="+mj-lt"/>
              </a:rPr>
              <a:t>Agricultural </a:t>
            </a:r>
            <a:r>
              <a:rPr lang="en-US" sz="2000" b="1" dirty="0">
                <a:latin typeface="+mj-lt"/>
              </a:rPr>
              <a:t>producers and pesticide applicators can register </a:t>
            </a:r>
            <a:r>
              <a:rPr lang="en-US" sz="2000" b="1" dirty="0">
                <a:solidFill>
                  <a:schemeClr val="tx1"/>
                </a:solidFill>
                <a:latin typeface="+mj-lt"/>
              </a:rPr>
              <a:t>with </a:t>
            </a:r>
            <a:r>
              <a:rPr lang="en-US" sz="2000" b="1" i="1" dirty="0">
                <a:solidFill>
                  <a:schemeClr val="tx1"/>
                </a:solidFill>
                <a:latin typeface="+mj-lt"/>
              </a:rPr>
              <a:t>FieldCheck®</a:t>
            </a:r>
            <a:r>
              <a:rPr lang="en-US" sz="2000" b="1" dirty="0">
                <a:solidFill>
                  <a:schemeClr val="tx1"/>
                </a:solidFill>
                <a:latin typeface="+mj-lt"/>
              </a:rPr>
              <a:t> </a:t>
            </a:r>
            <a:r>
              <a:rPr lang="en-US" sz="2000" dirty="0">
                <a:latin typeface="+mj-lt"/>
              </a:rPr>
              <a:t>to view the locations of hives in the application area and notify beekeepers of  planned </a:t>
            </a:r>
            <a:r>
              <a:rPr lang="en-US" sz="2000" dirty="0" smtClean="0">
                <a:latin typeface="+mj-lt"/>
              </a:rPr>
              <a:t>applications.</a:t>
            </a:r>
          </a:p>
          <a:p>
            <a:pPr lvl="1"/>
            <a:r>
              <a:rPr lang="en-US" sz="2000" b="1" dirty="0" smtClean="0"/>
              <a:t>Beekeepers </a:t>
            </a:r>
            <a:r>
              <a:rPr lang="en-US" sz="2000" b="1" dirty="0"/>
              <a:t>can use </a:t>
            </a:r>
            <a:r>
              <a:rPr lang="en-US" sz="2000" b="1" i="1" dirty="0"/>
              <a:t>BeeCheck</a:t>
            </a:r>
            <a:r>
              <a:rPr lang="en-US" sz="2000" b="1" dirty="0"/>
              <a:t>™ </a:t>
            </a:r>
            <a:r>
              <a:rPr lang="en-US" sz="2000" dirty="0"/>
              <a:t>to map the location of their </a:t>
            </a:r>
            <a:r>
              <a:rPr lang="en-US" sz="2000" dirty="0" smtClean="0"/>
              <a:t>hives.</a:t>
            </a:r>
            <a:endParaRPr lang="en-US" sz="2000" dirty="0"/>
          </a:p>
          <a:p>
            <a:pPr marL="342900" lvl="1" indent="0">
              <a:buNone/>
            </a:pPr>
            <a:endParaRPr lang="en-US" sz="1500" dirty="0"/>
          </a:p>
          <a:p>
            <a:pPr marL="342900" lvl="1" indent="0" algn="ctr">
              <a:buNone/>
            </a:pPr>
            <a:endParaRPr lang="en-US" sz="1500" dirty="0"/>
          </a:p>
          <a:p>
            <a:endParaRPr lang="en-US" dirty="0">
              <a:latin typeface="+mj-lt"/>
            </a:endParaRPr>
          </a:p>
        </p:txBody>
      </p:sp>
      <p:sp>
        <p:nvSpPr>
          <p:cNvPr id="4" name="Slide Number Placeholder 3"/>
          <p:cNvSpPr>
            <a:spLocks noGrp="1"/>
          </p:cNvSpPr>
          <p:nvPr>
            <p:ph type="sldNum" sz="quarter" idx="12"/>
          </p:nvPr>
        </p:nvSpPr>
        <p:spPr/>
        <p:txBody>
          <a:bodyPr/>
          <a:lstStyle/>
          <a:p>
            <a:fld id="{F570B3D5-320C-44A2-81BF-BC1224605DE1}" type="slidenum">
              <a:rPr lang="en-US" smtClean="0"/>
              <a:t>25</a:t>
            </a:fld>
            <a:endParaRPr lang="en-US" dirty="0"/>
          </a:p>
        </p:txBody>
      </p:sp>
    </p:spTree>
    <p:extLst>
      <p:ext uri="{BB962C8B-B14F-4D97-AF65-F5344CB8AC3E}">
        <p14:creationId xmlns:p14="http://schemas.microsoft.com/office/powerpoint/2010/main" val="2557969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4771F-EF24-499A-8C23-2F5E8DACBE54}"/>
              </a:ext>
            </a:extLst>
          </p:cNvPr>
          <p:cNvSpPr>
            <a:spLocks noGrp="1"/>
          </p:cNvSpPr>
          <p:nvPr>
            <p:ph type="title"/>
          </p:nvPr>
        </p:nvSpPr>
        <p:spPr>
          <a:xfrm>
            <a:off x="838200" y="365126"/>
            <a:ext cx="10515600" cy="946840"/>
          </a:xfrm>
        </p:spPr>
        <p:txBody>
          <a:bodyPr/>
          <a:lstStyle/>
          <a:p>
            <a:r>
              <a:rPr lang="en-US" b="1" dirty="0"/>
              <a:t>FieldCheck</a:t>
            </a:r>
            <a:r>
              <a:rPr lang="en-US" b="1" baseline="30000" dirty="0"/>
              <a:t>®</a:t>
            </a:r>
            <a:r>
              <a:rPr lang="en-US" b="1" dirty="0"/>
              <a:t> for Applicators</a:t>
            </a:r>
          </a:p>
        </p:txBody>
      </p:sp>
      <p:sp>
        <p:nvSpPr>
          <p:cNvPr id="3" name="Content Placeholder 2">
            <a:extLst>
              <a:ext uri="{FF2B5EF4-FFF2-40B4-BE49-F238E27FC236}">
                <a16:creationId xmlns:a16="http://schemas.microsoft.com/office/drawing/2014/main" id="{E15FC0A1-BB01-4EF0-BA07-DF5F74CA38CF}"/>
              </a:ext>
            </a:extLst>
          </p:cNvPr>
          <p:cNvSpPr>
            <a:spLocks noGrp="1"/>
          </p:cNvSpPr>
          <p:nvPr>
            <p:ph idx="1"/>
          </p:nvPr>
        </p:nvSpPr>
        <p:spPr>
          <a:xfrm>
            <a:off x="1011910" y="1654628"/>
            <a:ext cx="9972236" cy="5203372"/>
          </a:xfrm>
        </p:spPr>
        <p:txBody>
          <a:bodyPr vert="horz" lIns="91440" tIns="45720" rIns="91440" bIns="45720" rtlCol="0" anchor="t">
            <a:noAutofit/>
          </a:bodyPr>
          <a:lstStyle/>
          <a:p>
            <a:r>
              <a:rPr lang="en-US" sz="2600" dirty="0">
                <a:latin typeface="Gill Sans MT"/>
              </a:rPr>
              <a:t>FieldCheck is the online and mobile portal for applicators</a:t>
            </a:r>
          </a:p>
          <a:p>
            <a:r>
              <a:rPr lang="en-US" sz="2600" dirty="0">
                <a:latin typeface="Gill Sans MT"/>
              </a:rPr>
              <a:t>FieldCheck is </a:t>
            </a:r>
            <a:r>
              <a:rPr lang="en-US" sz="2600" b="1" u="sng" dirty="0">
                <a:latin typeface="Gill Sans MT"/>
              </a:rPr>
              <a:t>free</a:t>
            </a:r>
            <a:r>
              <a:rPr lang="en-US" sz="2600" dirty="0">
                <a:latin typeface="Gill Sans MT"/>
              </a:rPr>
              <a:t> to register for pesticide applicators</a:t>
            </a:r>
          </a:p>
          <a:p>
            <a:r>
              <a:rPr lang="en-US" sz="2600" dirty="0">
                <a:latin typeface="Gill Sans MT"/>
              </a:rPr>
              <a:t>FieldCheck data may be streamed to Precision Ag platforms</a:t>
            </a:r>
          </a:p>
          <a:p>
            <a:r>
              <a:rPr lang="en-US" sz="2600" dirty="0">
                <a:latin typeface="Gill Sans MT"/>
              </a:rPr>
              <a:t>FieldCheck provides location and contact information to promote communications between specialty crop growers, beekeepers, and applicators</a:t>
            </a:r>
          </a:p>
          <a:p>
            <a:r>
              <a:rPr lang="en-US" sz="2600" dirty="0">
                <a:latin typeface="Gill Sans MT"/>
              </a:rPr>
              <a:t>FieldCheck may be used by applicators spraying lawns, mosquito abatement, right of way, and vegetation management</a:t>
            </a:r>
          </a:p>
          <a:p>
            <a:r>
              <a:rPr lang="en-US" sz="2600" dirty="0">
                <a:latin typeface="Gill Sans MT"/>
              </a:rPr>
              <a:t>Pesticide applicators should register in FieldCheck to maximize benefits</a:t>
            </a:r>
          </a:p>
        </p:txBody>
      </p:sp>
      <p:sp>
        <p:nvSpPr>
          <p:cNvPr id="4" name="Slide Number Placeholder 3"/>
          <p:cNvSpPr>
            <a:spLocks noGrp="1"/>
          </p:cNvSpPr>
          <p:nvPr>
            <p:ph type="sldNum" sz="quarter" idx="12"/>
          </p:nvPr>
        </p:nvSpPr>
        <p:spPr/>
        <p:txBody>
          <a:bodyPr/>
          <a:lstStyle/>
          <a:p>
            <a:fld id="{F570B3D5-320C-44A2-81BF-BC1224605DE1}" type="slidenum">
              <a:rPr lang="en-US" smtClean="0"/>
              <a:t>26</a:t>
            </a:fld>
            <a:endParaRPr lang="en-US" dirty="0"/>
          </a:p>
        </p:txBody>
      </p:sp>
    </p:spTree>
    <p:extLst>
      <p:ext uri="{BB962C8B-B14F-4D97-AF65-F5344CB8AC3E}">
        <p14:creationId xmlns:p14="http://schemas.microsoft.com/office/powerpoint/2010/main" val="15182913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15691" y="418007"/>
            <a:ext cx="8845247" cy="1051565"/>
          </a:xfrm>
        </p:spPr>
        <p:txBody>
          <a:bodyPr>
            <a:normAutofit/>
          </a:bodyPr>
          <a:lstStyle/>
          <a:p>
            <a:r>
              <a:rPr lang="en-US" sz="3100" b="1" dirty="0"/>
              <a:t>Applicator Access – Three </a:t>
            </a:r>
            <a:r>
              <a:rPr lang="en-US" sz="3100" b="1" dirty="0" smtClean="0"/>
              <a:t>Ways</a:t>
            </a:r>
            <a:endParaRPr lang="en-US" dirty="0"/>
          </a:p>
        </p:txBody>
      </p:sp>
      <p:pic>
        <p:nvPicPr>
          <p:cNvPr id="8" name="Content Placeholder 7"/>
          <p:cNvPicPr>
            <a:picLocks noGrp="1" noChangeAspect="1"/>
          </p:cNvPicPr>
          <p:nvPr>
            <p:ph sz="half" idx="1"/>
          </p:nvPr>
        </p:nvPicPr>
        <p:blipFill>
          <a:blip r:embed="rId3"/>
          <a:stretch>
            <a:fillRect/>
          </a:stretch>
        </p:blipFill>
        <p:spPr>
          <a:xfrm>
            <a:off x="566511" y="2018323"/>
            <a:ext cx="5499660" cy="4127640"/>
          </a:xfrm>
          <a:prstGeom prst="rect">
            <a:avLst/>
          </a:prstGeom>
        </p:spPr>
      </p:pic>
      <p:sp>
        <p:nvSpPr>
          <p:cNvPr id="7" name="Content Placeholder 6"/>
          <p:cNvSpPr>
            <a:spLocks noGrp="1"/>
          </p:cNvSpPr>
          <p:nvPr>
            <p:ph sz="half" idx="2"/>
          </p:nvPr>
        </p:nvSpPr>
        <p:spPr>
          <a:xfrm>
            <a:off x="6240343" y="1741715"/>
            <a:ext cx="5646856" cy="4680856"/>
          </a:xfrm>
        </p:spPr>
        <p:txBody>
          <a:bodyPr>
            <a:normAutofit lnSpcReduction="10000"/>
          </a:bodyPr>
          <a:lstStyle/>
          <a:p>
            <a:pPr marL="347472" indent="-347472" algn="ctr" eaLnBrk="0" fontAlgn="base" hangingPunct="0">
              <a:spcBef>
                <a:spcPts val="0"/>
              </a:spcBef>
            </a:pPr>
            <a:endParaRPr lang="en-US" dirty="0"/>
          </a:p>
          <a:p>
            <a:pPr marL="347472" indent="-347472" eaLnBrk="0" fontAlgn="base" hangingPunct="0">
              <a:spcBef>
                <a:spcPts val="0"/>
              </a:spcBef>
            </a:pPr>
            <a:r>
              <a:rPr lang="en-US" sz="2400" b="1" dirty="0">
                <a:solidFill>
                  <a:srgbClr val="4B4323"/>
                </a:solidFill>
                <a:latin typeface="Gill Sans MT" panose="020B0502020104020203" pitchFamily="34" charset="0"/>
              </a:rPr>
              <a:t>Public Map (FREE)</a:t>
            </a:r>
            <a:endParaRPr lang="en-US" sz="2400" dirty="0"/>
          </a:p>
          <a:p>
            <a:pPr marL="804672" indent="-347472" eaLnBrk="0" hangingPunct="0">
              <a:spcBef>
                <a:spcPts val="0"/>
              </a:spcBef>
            </a:pPr>
            <a:r>
              <a:rPr lang="en-US" sz="2400" dirty="0">
                <a:solidFill>
                  <a:srgbClr val="4B4323"/>
                </a:solidFill>
                <a:latin typeface="Gill Sans MT" panose="020B0502020104020203" pitchFamily="34" charset="0"/>
              </a:rPr>
              <a:t>All crop sites</a:t>
            </a:r>
            <a:endParaRPr lang="en-US" sz="2400" dirty="0"/>
          </a:p>
          <a:p>
            <a:pPr marL="804672" indent="-347472" eaLnBrk="0" hangingPunct="0">
              <a:spcBef>
                <a:spcPts val="0"/>
              </a:spcBef>
            </a:pPr>
            <a:r>
              <a:rPr lang="en-US" sz="2400" u="sng" dirty="0">
                <a:solidFill>
                  <a:srgbClr val="4B4323"/>
                </a:solidFill>
                <a:latin typeface="Gill Sans MT" panose="020B0502020104020203" pitchFamily="34" charset="0"/>
              </a:rPr>
              <a:t>Most</a:t>
            </a:r>
            <a:r>
              <a:rPr lang="en-US" sz="2400" dirty="0">
                <a:solidFill>
                  <a:srgbClr val="4B4323"/>
                </a:solidFill>
                <a:latin typeface="Gill Sans MT" panose="020B0502020104020203" pitchFamily="34" charset="0"/>
              </a:rPr>
              <a:t> </a:t>
            </a:r>
            <a:r>
              <a:rPr lang="en-US" sz="2400" dirty="0" smtClean="0">
                <a:solidFill>
                  <a:srgbClr val="4B4323"/>
                </a:solidFill>
                <a:latin typeface="Gill Sans MT" panose="020B0502020104020203" pitchFamily="34" charset="0"/>
              </a:rPr>
              <a:t>beehives</a:t>
            </a:r>
          </a:p>
          <a:p>
            <a:pPr marL="457200" indent="0" eaLnBrk="0" hangingPunct="0">
              <a:spcBef>
                <a:spcPts val="0"/>
              </a:spcBef>
              <a:buNone/>
            </a:pPr>
            <a:endParaRPr lang="en-US" sz="2400" dirty="0"/>
          </a:p>
          <a:p>
            <a:pPr marL="347472" indent="-347472" eaLnBrk="0" fontAlgn="base" hangingPunct="0">
              <a:spcBef>
                <a:spcPts val="0"/>
              </a:spcBef>
            </a:pPr>
            <a:r>
              <a:rPr lang="en-US" sz="2400" b="1" dirty="0">
                <a:solidFill>
                  <a:srgbClr val="4B4323"/>
                </a:solidFill>
                <a:latin typeface="Gill Sans MT" panose="020B0502020104020203" pitchFamily="34" charset="0"/>
              </a:rPr>
              <a:t>Register with FieldCheck (FREE)</a:t>
            </a:r>
            <a:endParaRPr lang="en-US" sz="2400" dirty="0"/>
          </a:p>
          <a:p>
            <a:pPr marL="804672" indent="-347472" eaLnBrk="0" hangingPunct="0">
              <a:spcBef>
                <a:spcPts val="0"/>
              </a:spcBef>
            </a:pPr>
            <a:r>
              <a:rPr lang="en-US" sz="2400" u="sng" dirty="0" smtClean="0">
                <a:solidFill>
                  <a:srgbClr val="4B4323"/>
                </a:solidFill>
                <a:latin typeface="Gill Sans MT" panose="020B0502020104020203" pitchFamily="34" charset="0"/>
              </a:rPr>
              <a:t>All</a:t>
            </a:r>
            <a:r>
              <a:rPr lang="en-US" sz="2400" dirty="0" smtClean="0">
                <a:solidFill>
                  <a:srgbClr val="4B4323"/>
                </a:solidFill>
                <a:latin typeface="Gill Sans MT" panose="020B0502020104020203" pitchFamily="34" charset="0"/>
              </a:rPr>
              <a:t> </a:t>
            </a:r>
            <a:r>
              <a:rPr lang="en-US" sz="2400" dirty="0">
                <a:solidFill>
                  <a:srgbClr val="4B4323"/>
                </a:solidFill>
                <a:latin typeface="Gill Sans MT" panose="020B0502020104020203" pitchFamily="34" charset="0"/>
              </a:rPr>
              <a:t>beehives</a:t>
            </a:r>
            <a:endParaRPr lang="en-US" sz="2400" dirty="0"/>
          </a:p>
          <a:p>
            <a:pPr marL="804672" indent="-347472" eaLnBrk="0" hangingPunct="0">
              <a:spcBef>
                <a:spcPts val="0"/>
              </a:spcBef>
            </a:pPr>
            <a:r>
              <a:rPr lang="en-US" sz="2400" dirty="0">
                <a:solidFill>
                  <a:srgbClr val="4B4323"/>
                </a:solidFill>
                <a:latin typeface="Gill Sans MT" panose="020B0502020104020203" pitchFamily="34" charset="0"/>
              </a:rPr>
              <a:t>Email notifications of new </a:t>
            </a:r>
            <a:r>
              <a:rPr lang="en-US" sz="2400" dirty="0" smtClean="0">
                <a:solidFill>
                  <a:srgbClr val="4B4323"/>
                </a:solidFill>
                <a:latin typeface="Gill Sans MT" panose="020B0502020104020203" pitchFamily="34" charset="0"/>
              </a:rPr>
              <a:t>sites</a:t>
            </a:r>
          </a:p>
          <a:p>
            <a:pPr marL="457200" indent="0" eaLnBrk="0" hangingPunct="0">
              <a:spcBef>
                <a:spcPts val="0"/>
              </a:spcBef>
              <a:buNone/>
            </a:pPr>
            <a:endParaRPr lang="en-US" sz="2400" dirty="0"/>
          </a:p>
          <a:p>
            <a:pPr marL="347472" indent="-347472" eaLnBrk="0" hangingPunct="0">
              <a:spcBef>
                <a:spcPts val="0"/>
              </a:spcBef>
            </a:pPr>
            <a:r>
              <a:rPr lang="en-US" sz="2400" b="1" dirty="0">
                <a:solidFill>
                  <a:srgbClr val="4B4323"/>
                </a:solidFill>
                <a:latin typeface="Gill Sans MT" panose="020B0502020104020203" pitchFamily="34" charset="0"/>
              </a:rPr>
              <a:t>Member Data Subscription </a:t>
            </a:r>
            <a:endParaRPr lang="en-US" sz="2400" dirty="0"/>
          </a:p>
          <a:p>
            <a:pPr marL="804672" indent="-347472" eaLnBrk="0" hangingPunct="0">
              <a:spcBef>
                <a:spcPts val="0"/>
              </a:spcBef>
            </a:pPr>
            <a:r>
              <a:rPr lang="en-US" sz="2400" dirty="0">
                <a:solidFill>
                  <a:srgbClr val="4B4323"/>
                </a:solidFill>
                <a:latin typeface="Gill Sans MT" panose="020B0502020104020203" pitchFamily="34" charset="0"/>
              </a:rPr>
              <a:t>All sites</a:t>
            </a:r>
            <a:endParaRPr lang="en-US" sz="2400" dirty="0"/>
          </a:p>
          <a:p>
            <a:pPr marL="804672" indent="-347472" eaLnBrk="0" hangingPunct="0">
              <a:spcBef>
                <a:spcPts val="0"/>
              </a:spcBef>
            </a:pPr>
            <a:r>
              <a:rPr lang="en-US" sz="2400" dirty="0">
                <a:solidFill>
                  <a:srgbClr val="4B4323"/>
                </a:solidFill>
                <a:latin typeface="Gill Sans MT" panose="020B0502020104020203" pitchFamily="34" charset="0"/>
              </a:rPr>
              <a:t>Downloadable or live stream through software provider</a:t>
            </a:r>
            <a:endParaRPr lang="en-US" sz="2400" dirty="0">
              <a:effectLst/>
            </a:endParaRPr>
          </a:p>
        </p:txBody>
      </p:sp>
      <p:sp>
        <p:nvSpPr>
          <p:cNvPr id="2" name="TextBox 1"/>
          <p:cNvSpPr txBox="1"/>
          <p:nvPr/>
        </p:nvSpPr>
        <p:spPr>
          <a:xfrm flipH="1">
            <a:off x="566511" y="6325382"/>
            <a:ext cx="5673832" cy="369332"/>
          </a:xfrm>
          <a:prstGeom prst="rect">
            <a:avLst/>
          </a:prstGeom>
          <a:noFill/>
        </p:spPr>
        <p:txBody>
          <a:bodyPr wrap="square" rtlCol="0">
            <a:spAutoFit/>
          </a:bodyPr>
          <a:lstStyle/>
          <a:p>
            <a:r>
              <a:rPr lang="en-US" dirty="0" smtClean="0"/>
              <a:t> For </a:t>
            </a:r>
            <a:r>
              <a:rPr lang="en-US" dirty="0"/>
              <a:t>information; </a:t>
            </a:r>
            <a:r>
              <a:rPr lang="en-US" dirty="0">
                <a:hlinkClick r:id="rId4"/>
              </a:rPr>
              <a:t>https://va.driftwatch.org</a:t>
            </a:r>
            <a:r>
              <a:rPr lang="en-US" dirty="0" smtClean="0">
                <a:hlinkClick r:id="rId4"/>
              </a:rPr>
              <a:t>/</a:t>
            </a:r>
            <a:r>
              <a:rPr lang="en-US" dirty="0" smtClean="0"/>
              <a:t>  </a:t>
            </a:r>
            <a:endParaRPr lang="en-US" dirty="0"/>
          </a:p>
        </p:txBody>
      </p:sp>
      <p:sp>
        <p:nvSpPr>
          <p:cNvPr id="4" name="Slide Number Placeholder 3"/>
          <p:cNvSpPr>
            <a:spLocks noGrp="1"/>
          </p:cNvSpPr>
          <p:nvPr>
            <p:ph type="sldNum" sz="quarter" idx="12"/>
          </p:nvPr>
        </p:nvSpPr>
        <p:spPr/>
        <p:txBody>
          <a:bodyPr/>
          <a:lstStyle/>
          <a:p>
            <a:fld id="{F570B3D5-320C-44A2-81BF-BC1224605DE1}" type="slidenum">
              <a:rPr lang="en-US" smtClean="0"/>
              <a:t>27</a:t>
            </a:fld>
            <a:endParaRPr lang="en-US" dirty="0"/>
          </a:p>
        </p:txBody>
      </p:sp>
    </p:spTree>
    <p:extLst>
      <p:ext uri="{BB962C8B-B14F-4D97-AF65-F5344CB8AC3E}">
        <p14:creationId xmlns:p14="http://schemas.microsoft.com/office/powerpoint/2010/main" val="1942386547"/>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descr="A screenshot of a cell phone&#10;&#10;Description generated with very high confidence">
            <a:extLst>
              <a:ext uri="{FF2B5EF4-FFF2-40B4-BE49-F238E27FC236}">
                <a16:creationId xmlns:a16="http://schemas.microsoft.com/office/drawing/2014/main" id="{9F4DF195-3DFE-4BE9-A9D6-3C370FFA4AA4}"/>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9197206" y="1557652"/>
            <a:ext cx="2771696" cy="3376430"/>
          </a:xfrm>
          <a:noFill/>
          <a:ln w="25400">
            <a:solidFill>
              <a:schemeClr val="tx1"/>
            </a:solidFill>
          </a:ln>
        </p:spPr>
      </p:pic>
      <p:sp>
        <p:nvSpPr>
          <p:cNvPr id="3" name="Slide Number Placeholder 2">
            <a:extLst>
              <a:ext uri="{FF2B5EF4-FFF2-40B4-BE49-F238E27FC236}">
                <a16:creationId xmlns:a16="http://schemas.microsoft.com/office/drawing/2014/main" id="{9DC56232-5F97-4D72-A48F-B2C69D0BE7FC}"/>
              </a:ext>
            </a:extLst>
          </p:cNvPr>
          <p:cNvSpPr>
            <a:spLocks noGrp="1"/>
          </p:cNvSpPr>
          <p:nvPr>
            <p:ph type="sldNum" sz="quarter" idx="12"/>
          </p:nvPr>
        </p:nvSpPr>
        <p:spPr/>
        <p:txBody>
          <a:bodyPr/>
          <a:lstStyle/>
          <a:p>
            <a:fld id="{BCD87E05-788C-4A46-B1F3-7F8271E0D579}" type="slidenum">
              <a:rPr lang="en-US" smtClean="0"/>
              <a:t>28</a:t>
            </a:fld>
            <a:endParaRPr lang="en-US" dirty="0"/>
          </a:p>
        </p:txBody>
      </p:sp>
      <p:sp>
        <p:nvSpPr>
          <p:cNvPr id="4" name="Title 3">
            <a:extLst>
              <a:ext uri="{FF2B5EF4-FFF2-40B4-BE49-F238E27FC236}">
                <a16:creationId xmlns:a16="http://schemas.microsoft.com/office/drawing/2014/main" id="{DD6687D6-0B4E-4FA9-910B-B2502E6CBC82}"/>
              </a:ext>
            </a:extLst>
          </p:cNvPr>
          <p:cNvSpPr>
            <a:spLocks noGrp="1"/>
          </p:cNvSpPr>
          <p:nvPr>
            <p:ph type="title"/>
          </p:nvPr>
        </p:nvSpPr>
        <p:spPr>
          <a:xfrm>
            <a:off x="1034144" y="273814"/>
            <a:ext cx="10276114" cy="1065129"/>
          </a:xfrm>
        </p:spPr>
        <p:txBody>
          <a:bodyPr>
            <a:normAutofit/>
          </a:bodyPr>
          <a:lstStyle/>
          <a:p>
            <a:r>
              <a:rPr lang="en-US" b="1" dirty="0" smtClean="0">
                <a:solidFill>
                  <a:schemeClr val="tx1"/>
                </a:solidFill>
                <a:latin typeface="Arial Unicode MS"/>
              </a:rPr>
              <a:t>New for Users – Mobile Apps!</a:t>
            </a:r>
            <a:endParaRPr lang="en-US" b="1" dirty="0">
              <a:solidFill>
                <a:schemeClr val="tx1"/>
              </a:solidFill>
              <a:latin typeface="Arial Unicode MS"/>
            </a:endParaRPr>
          </a:p>
        </p:txBody>
      </p:sp>
      <p:sp>
        <p:nvSpPr>
          <p:cNvPr id="7" name="Content Placeholder 3">
            <a:extLst>
              <a:ext uri="{FF2B5EF4-FFF2-40B4-BE49-F238E27FC236}">
                <a16:creationId xmlns:a16="http://schemas.microsoft.com/office/drawing/2014/main" id="{DE0AABAE-0D7A-4A13-9414-07B968E4D499}"/>
              </a:ext>
            </a:extLst>
          </p:cNvPr>
          <p:cNvSpPr txBox="1">
            <a:spLocks/>
          </p:cNvSpPr>
          <p:nvPr/>
        </p:nvSpPr>
        <p:spPr>
          <a:xfrm>
            <a:off x="712694" y="1687286"/>
            <a:ext cx="5971135" cy="4969991"/>
          </a:xfrm>
          <a:prstGeom prst="rect">
            <a:avLst/>
          </a:prstGeom>
          <a:noFill/>
        </p:spPr>
        <p:txBody>
          <a:bodyPr>
            <a:normAutofit fontScale="6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MT" charset="0"/>
                <a:ea typeface="Gill Sans MT" charset="0"/>
                <a:cs typeface="Gill Sans MT"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MT" charset="0"/>
                <a:ea typeface="Gill Sans MT" charset="0"/>
                <a:cs typeface="Gill Sans MT"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MT" charset="0"/>
                <a:ea typeface="Gill Sans MT" charset="0"/>
                <a:cs typeface="Gill Sans M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MT" charset="0"/>
                <a:ea typeface="Gill Sans MT" charset="0"/>
                <a:cs typeface="Gill Sans M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MT" charset="0"/>
                <a:ea typeface="Gill Sans MT" charset="0"/>
                <a:cs typeface="Gill Sans M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ü"/>
            </a:pPr>
            <a:r>
              <a:rPr lang="en-US" altLang="en-US" sz="3100" b="1" dirty="0"/>
              <a:t> </a:t>
            </a:r>
            <a:r>
              <a:rPr lang="en-US" altLang="en-US" sz="3800" b="1" dirty="0">
                <a:latin typeface="Arial Unicode MS"/>
              </a:rPr>
              <a:t>FieldCheck for Applicators</a:t>
            </a:r>
            <a:r>
              <a:rPr lang="en-US" altLang="en-US" sz="3100" b="1" dirty="0">
                <a:latin typeface="Arial Unicode MS"/>
              </a:rPr>
              <a:t> </a:t>
            </a:r>
          </a:p>
          <a:p>
            <a:pPr lvl="1">
              <a:buFont typeface="Arial" panose="020B0604020202020204" pitchFamily="34" charset="0"/>
              <a:buChar char="•"/>
            </a:pPr>
            <a:r>
              <a:rPr lang="en-US" sz="3200" dirty="0" smtClean="0">
                <a:solidFill>
                  <a:srgbClr val="000000"/>
                </a:solidFill>
                <a:latin typeface="Arial Unicode MS"/>
                <a:ea typeface="Times New Roman" panose="02020603050405020304" pitchFamily="18" charset="0"/>
              </a:rPr>
              <a:t>Map</a:t>
            </a:r>
            <a:r>
              <a:rPr lang="en-US" sz="3200" dirty="0">
                <a:solidFill>
                  <a:srgbClr val="000000"/>
                </a:solidFill>
                <a:latin typeface="Arial Unicode MS"/>
                <a:ea typeface="Times New Roman" panose="02020603050405020304" pitchFamily="18" charset="0"/>
              </a:rPr>
              <a:t>: Detailed Site, Contact View, Find Sites Near Me</a:t>
            </a:r>
          </a:p>
          <a:p>
            <a:pPr lvl="1">
              <a:buFont typeface="Arial" panose="020B0604020202020204" pitchFamily="34" charset="0"/>
              <a:buChar char="•"/>
            </a:pPr>
            <a:r>
              <a:rPr lang="en-US" sz="3200" dirty="0">
                <a:solidFill>
                  <a:srgbClr val="000000"/>
                </a:solidFill>
                <a:latin typeface="Arial Unicode MS"/>
                <a:ea typeface="Times New Roman" panose="02020603050405020304" pitchFamily="18" charset="0"/>
              </a:rPr>
              <a:t>Options on defined “Alert Area”</a:t>
            </a:r>
          </a:p>
          <a:p>
            <a:pPr lvl="1">
              <a:buFont typeface="Arial" panose="020B0604020202020204" pitchFamily="34" charset="0"/>
              <a:buChar char="•"/>
            </a:pPr>
            <a:r>
              <a:rPr lang="en-US" sz="3200" dirty="0">
                <a:solidFill>
                  <a:srgbClr val="000000"/>
                </a:solidFill>
                <a:latin typeface="Arial Unicode MS"/>
                <a:ea typeface="Times New Roman" panose="02020603050405020304" pitchFamily="18" charset="0"/>
              </a:rPr>
              <a:t>Notification when sites added or removed</a:t>
            </a:r>
            <a:endParaRPr lang="en-US" altLang="en-US" sz="3200" dirty="0">
              <a:latin typeface="Arial Unicode MS"/>
            </a:endParaRPr>
          </a:p>
          <a:p>
            <a:pPr lvl="1">
              <a:buFont typeface="Arial" panose="020B0604020202020204" pitchFamily="34" charset="0"/>
              <a:buChar char="•"/>
            </a:pPr>
            <a:r>
              <a:rPr lang="en-US" altLang="en-US" sz="3200" dirty="0">
                <a:latin typeface="Arial Unicode MS"/>
              </a:rPr>
              <a:t>Increased functionality and visibility</a:t>
            </a:r>
          </a:p>
          <a:p>
            <a:pPr lvl="1">
              <a:buFont typeface="Arial" panose="020B0604020202020204" pitchFamily="34" charset="0"/>
              <a:buChar char="•"/>
            </a:pPr>
            <a:r>
              <a:rPr lang="en-US" altLang="en-US" sz="3200" dirty="0">
                <a:latin typeface="Arial Unicode MS"/>
              </a:rPr>
              <a:t>API design to communicate with other technology platforms</a:t>
            </a:r>
          </a:p>
          <a:p>
            <a:pPr lvl="1">
              <a:buFont typeface="Arial" panose="020B0604020202020204" pitchFamily="34" charset="0"/>
              <a:buChar char="•"/>
            </a:pPr>
            <a:r>
              <a:rPr lang="en-US" altLang="en-US" sz="3200" dirty="0">
                <a:latin typeface="Arial Unicode MS"/>
              </a:rPr>
              <a:t>Available for FREE on Apple/Android systems</a:t>
            </a:r>
          </a:p>
          <a:p>
            <a:pPr marL="457200" lvl="1" indent="0">
              <a:buNone/>
            </a:pPr>
            <a:endParaRPr lang="en-US" altLang="en-US" sz="3100" b="1" dirty="0">
              <a:latin typeface="Arial Unicode MS"/>
            </a:endParaRPr>
          </a:p>
          <a:p>
            <a:pPr>
              <a:buFont typeface="Wingdings" panose="05000000000000000000" pitchFamily="2" charset="2"/>
              <a:buChar char="ü"/>
            </a:pPr>
            <a:r>
              <a:rPr lang="en-US" altLang="en-US" sz="3100" b="1" dirty="0">
                <a:latin typeface="Arial Unicode MS"/>
              </a:rPr>
              <a:t> </a:t>
            </a:r>
            <a:r>
              <a:rPr lang="en-US" altLang="en-US" sz="3800" b="1" dirty="0">
                <a:latin typeface="Arial Unicode MS"/>
              </a:rPr>
              <a:t>BeeCheck for Beekeepers</a:t>
            </a:r>
          </a:p>
          <a:p>
            <a:pPr lvl="1">
              <a:buFont typeface="Arial" panose="020B0604020202020204" pitchFamily="34" charset="0"/>
              <a:buChar char="•"/>
            </a:pPr>
            <a:r>
              <a:rPr lang="en-US" altLang="en-US" sz="3200" dirty="0">
                <a:latin typeface="Arial Unicode MS"/>
              </a:rPr>
              <a:t>Increased functionality; ease of moving hives with GPS</a:t>
            </a:r>
          </a:p>
          <a:p>
            <a:pPr lvl="1">
              <a:buFont typeface="Arial" panose="020B0604020202020204" pitchFamily="34" charset="0"/>
              <a:buChar char="•"/>
            </a:pPr>
            <a:r>
              <a:rPr lang="en-US" altLang="en-US" sz="3200" dirty="0">
                <a:latin typeface="Arial Unicode MS"/>
              </a:rPr>
              <a:t>Same security functions (allows for privacy)</a:t>
            </a:r>
          </a:p>
          <a:p>
            <a:pPr lvl="1">
              <a:buFont typeface="Arial" panose="020B0604020202020204" pitchFamily="34" charset="0"/>
              <a:buChar char="•"/>
            </a:pPr>
            <a:r>
              <a:rPr lang="en-US" altLang="en-US" sz="3200" dirty="0">
                <a:latin typeface="Arial Unicode MS"/>
              </a:rPr>
              <a:t>Available for FREE on Apple/Android systems</a:t>
            </a:r>
          </a:p>
          <a:p>
            <a:pPr marL="457200" lvl="1" indent="0">
              <a:buFont typeface="Arial"/>
              <a:buNone/>
            </a:pPr>
            <a:r>
              <a:rPr lang="en-US" altLang="en-US" sz="3200" dirty="0"/>
              <a:t> </a:t>
            </a:r>
          </a:p>
          <a:p>
            <a:pPr marL="914400" lvl="2" indent="0">
              <a:buFont typeface="Arial"/>
              <a:buNone/>
            </a:pPr>
            <a:endParaRPr lang="en-US" altLang="en-US" b="1" dirty="0">
              <a:solidFill>
                <a:schemeClr val="tx1">
                  <a:lumMod val="85000"/>
                  <a:lumOff val="15000"/>
                </a:schemeClr>
              </a:solidFill>
            </a:endParaRPr>
          </a:p>
          <a:p>
            <a:pPr marL="0" indent="0">
              <a:buFont typeface="Arial"/>
              <a:buNone/>
            </a:pPr>
            <a:endParaRPr lang="en-US" sz="3200" dirty="0"/>
          </a:p>
          <a:p>
            <a:pPr marL="0" indent="0">
              <a:buFont typeface="Arial"/>
              <a:buNone/>
            </a:pPr>
            <a:endParaRPr lang="en-US" sz="3200" dirty="0"/>
          </a:p>
          <a:p>
            <a:pPr marL="0" indent="0">
              <a:buFont typeface="Arial"/>
              <a:buNone/>
            </a:pPr>
            <a:endParaRPr lang="en-US" sz="3200" dirty="0"/>
          </a:p>
          <a:p>
            <a:pPr marL="0" indent="0">
              <a:buFont typeface="Arial"/>
              <a:buNone/>
            </a:pPr>
            <a:endParaRPr lang="en-US" sz="3200" dirty="0"/>
          </a:p>
          <a:p>
            <a:pPr marL="0" indent="0">
              <a:buFont typeface="Arial"/>
              <a:buNone/>
            </a:pPr>
            <a:endParaRPr lang="en-US" sz="3200" dirty="0"/>
          </a:p>
        </p:txBody>
      </p:sp>
      <p:pic>
        <p:nvPicPr>
          <p:cNvPr id="8" name="Picture 7">
            <a:extLst>
              <a:ext uri="{FF2B5EF4-FFF2-40B4-BE49-F238E27FC236}">
                <a16:creationId xmlns:a16="http://schemas.microsoft.com/office/drawing/2014/main" id="{FE4A48C7-7D0E-4ED2-B7E8-9C6B4B5AE38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300536" y="2677328"/>
            <a:ext cx="2238721" cy="3979949"/>
          </a:xfrm>
          <a:prstGeom prst="rect">
            <a:avLst/>
          </a:prstGeom>
          <a:ln w="25400">
            <a:solidFill>
              <a:schemeClr val="tx1"/>
            </a:solidFill>
          </a:ln>
        </p:spPr>
      </p:pic>
    </p:spTree>
    <p:extLst>
      <p:ext uri="{BB962C8B-B14F-4D97-AF65-F5344CB8AC3E}">
        <p14:creationId xmlns:p14="http://schemas.microsoft.com/office/powerpoint/2010/main" val="2834048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275979"/>
          </a:xfrm>
        </p:spPr>
        <p:txBody>
          <a:bodyPr>
            <a:normAutofit/>
          </a:bodyPr>
          <a:lstStyle/>
          <a:p>
            <a:pPr algn="ctr"/>
            <a:r>
              <a:rPr lang="en-US" sz="3200" b="1" dirty="0" smtClean="0">
                <a:latin typeface="+mn-lt"/>
              </a:rPr>
              <a:t>Certification</a:t>
            </a:r>
            <a:br>
              <a:rPr lang="en-US" sz="3200" b="1" dirty="0" smtClean="0">
                <a:latin typeface="+mn-lt"/>
              </a:rPr>
            </a:br>
            <a:r>
              <a:rPr lang="en-US" sz="3200" b="1" i="1" dirty="0" smtClean="0">
                <a:latin typeface="+mn-lt"/>
              </a:rPr>
              <a:t>Whose Responsibility Is It Anyway?</a:t>
            </a:r>
            <a:endParaRPr lang="en-US" sz="3200" b="1" i="1" dirty="0">
              <a:latin typeface="+mn-lt"/>
            </a:endParaRPr>
          </a:p>
        </p:txBody>
      </p:sp>
      <p:sp>
        <p:nvSpPr>
          <p:cNvPr id="3" name="Content Placeholder 2"/>
          <p:cNvSpPr>
            <a:spLocks noGrp="1"/>
          </p:cNvSpPr>
          <p:nvPr>
            <p:ph idx="1"/>
          </p:nvPr>
        </p:nvSpPr>
        <p:spPr>
          <a:xfrm>
            <a:off x="1097280" y="1996205"/>
            <a:ext cx="10058400" cy="4404595"/>
          </a:xfrm>
        </p:spPr>
        <p:txBody>
          <a:bodyPr>
            <a:normAutofit fontScale="77500" lnSpcReduction="20000"/>
          </a:bodyPr>
          <a:lstStyle/>
          <a:p>
            <a:r>
              <a:rPr lang="en-US" sz="2800" dirty="0" smtClean="0"/>
              <a:t>For certified applicators including commercial applicators, registered technicians, and private applicators</a:t>
            </a:r>
            <a:r>
              <a:rPr lang="en-US" sz="2800" dirty="0" smtClean="0">
                <a:solidFill>
                  <a:schemeClr val="tx1"/>
                </a:solidFill>
              </a:rPr>
              <a:t>, </a:t>
            </a:r>
            <a:r>
              <a:rPr lang="en-US" sz="2800" b="1" dirty="0" smtClean="0">
                <a:solidFill>
                  <a:schemeClr val="tx1"/>
                </a:solidFill>
              </a:rPr>
              <a:t>it is </a:t>
            </a:r>
            <a:r>
              <a:rPr lang="en-US" sz="2800" b="1" u="sng" dirty="0" smtClean="0">
                <a:solidFill>
                  <a:srgbClr val="C00000"/>
                </a:solidFill>
              </a:rPr>
              <a:t>YOUR</a:t>
            </a:r>
            <a:r>
              <a:rPr lang="en-US" sz="2800" b="1" dirty="0" smtClean="0">
                <a:solidFill>
                  <a:schemeClr val="tx1"/>
                </a:solidFill>
              </a:rPr>
              <a:t> responsibility to maintain your certification including being sure…</a:t>
            </a:r>
          </a:p>
          <a:p>
            <a:pPr lvl="1"/>
            <a:r>
              <a:rPr lang="en-US" sz="2800" dirty="0" smtClean="0">
                <a:solidFill>
                  <a:schemeClr val="tx1"/>
                </a:solidFill>
              </a:rPr>
              <a:t>OPS has </a:t>
            </a:r>
            <a:r>
              <a:rPr lang="en-US" sz="2800" b="1" u="sng" dirty="0" smtClean="0">
                <a:solidFill>
                  <a:srgbClr val="C00000"/>
                </a:solidFill>
              </a:rPr>
              <a:t>your</a:t>
            </a:r>
            <a:r>
              <a:rPr lang="en-US" sz="2800" dirty="0" smtClean="0">
                <a:solidFill>
                  <a:schemeClr val="tx1"/>
                </a:solidFill>
              </a:rPr>
              <a:t> current mailing address</a:t>
            </a:r>
          </a:p>
          <a:p>
            <a:pPr lvl="2"/>
            <a:r>
              <a:rPr lang="en-US" sz="2400" dirty="0" smtClean="0">
                <a:solidFill>
                  <a:schemeClr val="tx1"/>
                </a:solidFill>
              </a:rPr>
              <a:t>Must complete a “Change of Information Form” to process any changes;</a:t>
            </a:r>
          </a:p>
          <a:p>
            <a:pPr lvl="1"/>
            <a:r>
              <a:rPr lang="en-US" sz="2800" dirty="0" smtClean="0">
                <a:solidFill>
                  <a:schemeClr val="tx1"/>
                </a:solidFill>
              </a:rPr>
              <a:t>Know when </a:t>
            </a:r>
            <a:r>
              <a:rPr lang="en-US" sz="2800" b="1" u="sng" dirty="0" smtClean="0">
                <a:solidFill>
                  <a:srgbClr val="C00000"/>
                </a:solidFill>
              </a:rPr>
              <a:t>your</a:t>
            </a:r>
            <a:r>
              <a:rPr lang="en-US" sz="2800" dirty="0" smtClean="0">
                <a:solidFill>
                  <a:schemeClr val="tx1"/>
                </a:solidFill>
              </a:rPr>
              <a:t> certification expires and renew </a:t>
            </a:r>
            <a:r>
              <a:rPr lang="en-US" sz="2800" b="1" u="sng" dirty="0" smtClean="0">
                <a:solidFill>
                  <a:srgbClr val="C00000"/>
                </a:solidFill>
              </a:rPr>
              <a:t>your</a:t>
            </a:r>
            <a:r>
              <a:rPr lang="en-US" sz="2800" dirty="0" smtClean="0">
                <a:solidFill>
                  <a:schemeClr val="tx1"/>
                </a:solidFill>
              </a:rPr>
              <a:t> certification before it expires;</a:t>
            </a:r>
          </a:p>
          <a:p>
            <a:pPr lvl="1"/>
            <a:r>
              <a:rPr lang="en-US" sz="2800" dirty="0" smtClean="0"/>
              <a:t>Attend a recertification course prior to the expiration date of </a:t>
            </a:r>
            <a:r>
              <a:rPr lang="en-US" sz="2800" b="1" u="sng" dirty="0" smtClean="0">
                <a:solidFill>
                  <a:srgbClr val="C00000"/>
                </a:solidFill>
              </a:rPr>
              <a:t>your</a:t>
            </a:r>
            <a:r>
              <a:rPr lang="en-US" sz="2800" dirty="0" smtClean="0"/>
              <a:t> certification;</a:t>
            </a:r>
          </a:p>
          <a:p>
            <a:pPr lvl="1"/>
            <a:r>
              <a:rPr lang="en-US" sz="2800" dirty="0" smtClean="0"/>
              <a:t>Sign </a:t>
            </a:r>
            <a:r>
              <a:rPr lang="en-US" sz="2800" b="1" u="sng" dirty="0" smtClean="0">
                <a:solidFill>
                  <a:srgbClr val="C00000"/>
                </a:solidFill>
              </a:rPr>
              <a:t>your</a:t>
            </a:r>
            <a:r>
              <a:rPr lang="en-US" sz="2800" dirty="0" smtClean="0"/>
              <a:t> name on the course roster and complete and sign </a:t>
            </a:r>
            <a:r>
              <a:rPr lang="en-US" sz="2800" b="1" u="sng" dirty="0" smtClean="0">
                <a:solidFill>
                  <a:srgbClr val="C00000"/>
                </a:solidFill>
              </a:rPr>
              <a:t>your</a:t>
            </a:r>
            <a:r>
              <a:rPr lang="en-US" sz="2800" dirty="0" smtClean="0"/>
              <a:t> recertification application form; and</a:t>
            </a:r>
          </a:p>
          <a:p>
            <a:pPr lvl="1"/>
            <a:r>
              <a:rPr lang="en-US" sz="2800" dirty="0" smtClean="0"/>
              <a:t>Complete and sign </a:t>
            </a:r>
            <a:r>
              <a:rPr lang="en-US" sz="2800" b="1" u="sng" dirty="0" smtClean="0">
                <a:solidFill>
                  <a:srgbClr val="C00000"/>
                </a:solidFill>
              </a:rPr>
              <a:t>your</a:t>
            </a:r>
            <a:r>
              <a:rPr lang="en-US" sz="2800" dirty="0" smtClean="0"/>
              <a:t> renewal application form and submit it along with fees.</a:t>
            </a:r>
          </a:p>
          <a:p>
            <a:pPr lvl="1"/>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F570B3D5-320C-44A2-81BF-BC1224605DE1}" type="slidenum">
              <a:rPr lang="en-US" smtClean="0"/>
              <a:t>29</a:t>
            </a:fld>
            <a:endParaRPr lang="en-US" dirty="0"/>
          </a:p>
        </p:txBody>
      </p:sp>
    </p:spTree>
    <p:extLst>
      <p:ext uri="{BB962C8B-B14F-4D97-AF65-F5344CB8AC3E}">
        <p14:creationId xmlns:p14="http://schemas.microsoft.com/office/powerpoint/2010/main" val="3850036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62694" y="411240"/>
            <a:ext cx="8525096" cy="930544"/>
          </a:xfrm>
        </p:spPr>
        <p:txBody>
          <a:bodyPr>
            <a:normAutofit/>
          </a:bodyPr>
          <a:lstStyle/>
          <a:p>
            <a:pPr algn="ctr"/>
            <a:r>
              <a:rPr lang="en-US" b="1" dirty="0" smtClean="0">
                <a:latin typeface="+mn-lt"/>
              </a:rPr>
              <a:t>The regulation of pesticides</a:t>
            </a:r>
            <a:endParaRPr lang="en-US" b="1" dirty="0">
              <a:latin typeface="+mn-lt"/>
            </a:endParaRPr>
          </a:p>
        </p:txBody>
      </p:sp>
      <p:sp>
        <p:nvSpPr>
          <p:cNvPr id="3" name="Content Placeholder 2"/>
          <p:cNvSpPr>
            <a:spLocks noGrp="1"/>
          </p:cNvSpPr>
          <p:nvPr>
            <p:ph idx="1"/>
          </p:nvPr>
        </p:nvSpPr>
        <p:spPr>
          <a:xfrm>
            <a:off x="997227" y="1560443"/>
            <a:ext cx="10515600" cy="5023237"/>
          </a:xfrm>
        </p:spPr>
        <p:txBody>
          <a:bodyPr>
            <a:normAutofit/>
          </a:bodyPr>
          <a:lstStyle/>
          <a:p>
            <a:r>
              <a:rPr lang="en-US" sz="2000" dirty="0" smtClean="0"/>
              <a:t>(Co)Regulated by the US Environmental Protection Agency and Virginia Department of Agriculture and Consumer Services (VDACS)</a:t>
            </a:r>
          </a:p>
          <a:p>
            <a:endParaRPr lang="en-US" sz="800" dirty="0" smtClean="0"/>
          </a:p>
          <a:p>
            <a:r>
              <a:rPr lang="en-US" sz="2000" dirty="0" smtClean="0"/>
              <a:t>VDACS’ Office of Pesticide Services (OPS) administers the pesticide program and supports VDACS </a:t>
            </a:r>
            <a:r>
              <a:rPr lang="en-US" sz="2000" dirty="0"/>
              <a:t>and the </a:t>
            </a:r>
            <a:r>
              <a:rPr lang="en-US" sz="2000" dirty="0" smtClean="0"/>
              <a:t>Board of Agriculture and Consumer Services (Board): </a:t>
            </a:r>
            <a:endParaRPr lang="en-US" sz="2000" dirty="0"/>
          </a:p>
          <a:p>
            <a:pPr lvl="1"/>
            <a:r>
              <a:rPr lang="en-US" sz="2000" dirty="0"/>
              <a:t>Protect consumers and the environment</a:t>
            </a:r>
            <a:r>
              <a:rPr lang="en-US" sz="2000" dirty="0" smtClean="0"/>
              <a:t>; and</a:t>
            </a:r>
            <a:endParaRPr lang="en-US" sz="2000" dirty="0"/>
          </a:p>
          <a:p>
            <a:pPr lvl="1"/>
            <a:r>
              <a:rPr lang="en-US" sz="2000" dirty="0"/>
              <a:t>Ensure the safe and effective control of pests that adversely affect crops, structures, health, and domestic animals. </a:t>
            </a:r>
            <a:endParaRPr lang="en-US" sz="2000" dirty="0" smtClean="0"/>
          </a:p>
          <a:p>
            <a:pPr lvl="1"/>
            <a:endParaRPr lang="en-US" sz="800" dirty="0"/>
          </a:p>
          <a:p>
            <a:r>
              <a:rPr lang="en-US" sz="2000" dirty="0" smtClean="0"/>
              <a:t>OPS </a:t>
            </a:r>
            <a:r>
              <a:rPr lang="en-US" sz="2000" dirty="0"/>
              <a:t>authority is derived from the Virginia Pesticide Control </a:t>
            </a:r>
            <a:r>
              <a:rPr lang="en-US" sz="2000" dirty="0" smtClean="0"/>
              <a:t>Act (Act) </a:t>
            </a:r>
            <a:r>
              <a:rPr lang="en-US" sz="2000" dirty="0"/>
              <a:t>and the Regulations Pursuant to the </a:t>
            </a:r>
            <a:r>
              <a:rPr lang="en-US" sz="2000" dirty="0" smtClean="0"/>
              <a:t>Act</a:t>
            </a:r>
            <a:r>
              <a:rPr lang="en-US" sz="2000" dirty="0"/>
              <a:t> </a:t>
            </a:r>
            <a:r>
              <a:rPr lang="en-US" sz="2000" dirty="0" smtClean="0"/>
              <a:t>(Regulations).</a:t>
            </a:r>
          </a:p>
          <a:p>
            <a:endParaRPr lang="en-US" sz="800" dirty="0" smtClean="0"/>
          </a:p>
          <a:p>
            <a:r>
              <a:rPr lang="en-US" sz="2000" dirty="0" smtClean="0"/>
              <a:t>Staff </a:t>
            </a:r>
            <a:r>
              <a:rPr lang="en-US" sz="2000" dirty="0"/>
              <a:t>also has federal credentials to enforce provisions of the Federal Insecticide, Fungicide and Rodenticide </a:t>
            </a:r>
            <a:r>
              <a:rPr lang="en-US" sz="2000" dirty="0" smtClean="0"/>
              <a:t>Act (FIFRA).</a:t>
            </a:r>
            <a:endParaRPr lang="en-US" sz="2000" dirty="0"/>
          </a:p>
          <a:p>
            <a:pPr>
              <a:buNone/>
            </a:pPr>
            <a:endParaRPr lang="en-US" sz="2400" dirty="0"/>
          </a:p>
          <a:p>
            <a:pPr>
              <a:buNone/>
            </a:pPr>
            <a:endParaRPr lang="en-US" dirty="0"/>
          </a:p>
        </p:txBody>
      </p:sp>
      <p:sp>
        <p:nvSpPr>
          <p:cNvPr id="2" name="Slide Number Placeholder 1"/>
          <p:cNvSpPr>
            <a:spLocks noGrp="1"/>
          </p:cNvSpPr>
          <p:nvPr>
            <p:ph type="sldNum" sz="quarter" idx="12"/>
          </p:nvPr>
        </p:nvSpPr>
        <p:spPr/>
        <p:txBody>
          <a:bodyPr/>
          <a:lstStyle/>
          <a:p>
            <a:fld id="{F570B3D5-320C-44A2-81BF-BC1224605DE1}" type="slidenum">
              <a:rPr lang="en-US" smtClean="0"/>
              <a:t>3</a:t>
            </a:fld>
            <a:endParaRPr lang="en-US" dirty="0"/>
          </a:p>
        </p:txBody>
      </p:sp>
    </p:spTree>
    <p:extLst>
      <p:ext uri="{BB962C8B-B14F-4D97-AF65-F5344CB8AC3E}">
        <p14:creationId xmlns:p14="http://schemas.microsoft.com/office/powerpoint/2010/main" val="18945748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COMMERCIAL APPLICATORS &amp; REGISTERED TECHNICIANS</a:t>
            </a:r>
            <a:endParaRPr lang="en-US" b="1" dirty="0"/>
          </a:p>
        </p:txBody>
      </p:sp>
      <p:sp>
        <p:nvSpPr>
          <p:cNvPr id="5" name="Subtitle 4"/>
          <p:cNvSpPr>
            <a:spLocks noGrp="1"/>
          </p:cNvSpPr>
          <p:nvPr>
            <p:ph type="subTitle" idx="1"/>
          </p:nvPr>
        </p:nvSpPr>
        <p:spPr>
          <a:xfrm>
            <a:off x="1158240" y="4535424"/>
            <a:ext cx="9875520" cy="1712976"/>
          </a:xfrm>
        </p:spPr>
        <p:txBody>
          <a:bodyPr>
            <a:noAutofit/>
          </a:bodyPr>
          <a:lstStyle/>
          <a:p>
            <a:r>
              <a:rPr lang="en-US" sz="3200" b="1" dirty="0" smtClean="0">
                <a:solidFill>
                  <a:srgbClr val="002060"/>
                </a:solidFill>
              </a:rPr>
              <a:t>Required additional information for all recertification courses for Commercial Applicator and Registered Technicians.</a:t>
            </a:r>
            <a:endParaRPr lang="en-US" sz="3200" b="1" dirty="0">
              <a:solidFill>
                <a:srgbClr val="002060"/>
              </a:solidFill>
            </a:endParaRPr>
          </a:p>
        </p:txBody>
      </p:sp>
      <p:sp>
        <p:nvSpPr>
          <p:cNvPr id="6" name="Slide Number Placeholder 5"/>
          <p:cNvSpPr>
            <a:spLocks noGrp="1"/>
          </p:cNvSpPr>
          <p:nvPr>
            <p:ph type="sldNum" sz="quarter" idx="12"/>
          </p:nvPr>
        </p:nvSpPr>
        <p:spPr/>
        <p:txBody>
          <a:bodyPr/>
          <a:lstStyle/>
          <a:p>
            <a:fld id="{F570B3D5-320C-44A2-81BF-BC1224605DE1}" type="slidenum">
              <a:rPr lang="en-US" smtClean="0"/>
              <a:t>30</a:t>
            </a:fld>
            <a:endParaRPr lang="en-US" dirty="0"/>
          </a:p>
        </p:txBody>
      </p:sp>
    </p:spTree>
    <p:extLst>
      <p:ext uri="{BB962C8B-B14F-4D97-AF65-F5344CB8AC3E}">
        <p14:creationId xmlns:p14="http://schemas.microsoft.com/office/powerpoint/2010/main" val="22654559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a:xfrm>
            <a:off x="655321" y="286603"/>
            <a:ext cx="11134602" cy="1162525"/>
          </a:xfrm>
        </p:spPr>
        <p:txBody>
          <a:bodyPr>
            <a:noAutofit/>
          </a:bodyPr>
          <a:lstStyle/>
          <a:p>
            <a:pPr algn="l" eaLnBrk="1" hangingPunct="1"/>
            <a:r>
              <a:rPr lang="en-US" sz="2400" b="1" dirty="0" smtClean="0">
                <a:latin typeface="+mn-lt"/>
              </a:rPr>
              <a:t>REMINDER:</a:t>
            </a:r>
            <a:br>
              <a:rPr lang="en-US" sz="2400" b="1" dirty="0" smtClean="0">
                <a:latin typeface="+mn-lt"/>
              </a:rPr>
            </a:br>
            <a:r>
              <a:rPr lang="en-US" sz="2400" b="1" dirty="0" smtClean="0">
                <a:latin typeface="+mn-lt"/>
              </a:rPr>
              <a:t>Commercial Applicators&amp;  Registered Technicians</a:t>
            </a:r>
            <a:endParaRPr lang="en-US" sz="2400" dirty="0" smtClean="0"/>
          </a:p>
        </p:txBody>
      </p:sp>
      <p:sp>
        <p:nvSpPr>
          <p:cNvPr id="2" name="Text Placeholder 1"/>
          <p:cNvSpPr>
            <a:spLocks noGrp="1"/>
          </p:cNvSpPr>
          <p:nvPr>
            <p:ph type="body" idx="1"/>
          </p:nvPr>
        </p:nvSpPr>
        <p:spPr>
          <a:xfrm>
            <a:off x="1130989" y="1564878"/>
            <a:ext cx="9978633" cy="556716"/>
          </a:xfrm>
        </p:spPr>
        <p:txBody>
          <a:bodyPr>
            <a:normAutofit fontScale="77500" lnSpcReduction="20000"/>
          </a:bodyPr>
          <a:lstStyle/>
          <a:p>
            <a:pPr algn="ctr"/>
            <a:r>
              <a:rPr lang="en-US" sz="2800" b="1" dirty="0" smtClean="0">
                <a:solidFill>
                  <a:srgbClr val="C00000"/>
                </a:solidFill>
              </a:rPr>
              <a:t>It is </a:t>
            </a:r>
            <a:r>
              <a:rPr lang="en-US" sz="2800" b="1" u="sng" dirty="0" smtClean="0">
                <a:solidFill>
                  <a:srgbClr val="C00000"/>
                </a:solidFill>
              </a:rPr>
              <a:t>YOUR</a:t>
            </a:r>
            <a:r>
              <a:rPr lang="en-US" sz="2800" b="1" dirty="0" smtClean="0">
                <a:solidFill>
                  <a:srgbClr val="C00000"/>
                </a:solidFill>
              </a:rPr>
              <a:t> Responsibility to Maintain Your Certification</a:t>
            </a:r>
            <a:endParaRPr lang="en-US" sz="2800" b="1" dirty="0">
              <a:solidFill>
                <a:srgbClr val="C00000"/>
              </a:solidFill>
            </a:endParaRPr>
          </a:p>
        </p:txBody>
      </p:sp>
      <p:sp>
        <p:nvSpPr>
          <p:cNvPr id="16387" name="Rectangle 3"/>
          <p:cNvSpPr>
            <a:spLocks noGrp="1" noChangeArrowheads="1"/>
          </p:cNvSpPr>
          <p:nvPr>
            <p:ph sz="half" idx="2"/>
          </p:nvPr>
        </p:nvSpPr>
        <p:spPr>
          <a:xfrm>
            <a:off x="1073256" y="2237344"/>
            <a:ext cx="10094101" cy="4346336"/>
          </a:xfrm>
        </p:spPr>
        <p:txBody>
          <a:bodyPr rtlCol="0">
            <a:normAutofit fontScale="77500" lnSpcReduction="20000"/>
          </a:bodyPr>
          <a:lstStyle/>
          <a:p>
            <a:pPr>
              <a:defRPr/>
            </a:pPr>
            <a:r>
              <a:rPr lang="en-US" sz="2600" dirty="0"/>
              <a:t>Maintaining your pesticide applicator certification is a </a:t>
            </a:r>
            <a:r>
              <a:rPr lang="en-US" sz="2600" b="1" dirty="0"/>
              <a:t>two-step process </a:t>
            </a:r>
            <a:r>
              <a:rPr lang="en-US" sz="2600" dirty="0"/>
              <a:t>and includes both attending a recertification course approved for the category(s) of applications you are certified to make and renewing your pesticide applicator certificate.</a:t>
            </a:r>
          </a:p>
          <a:p>
            <a:pPr lvl="1">
              <a:defRPr/>
            </a:pPr>
            <a:r>
              <a:rPr lang="en-US" sz="2600" u="sng" dirty="0" smtClean="0"/>
              <a:t>Recertification</a:t>
            </a:r>
            <a:r>
              <a:rPr lang="en-US" sz="2600" dirty="0" smtClean="0"/>
              <a:t> </a:t>
            </a:r>
            <a:r>
              <a:rPr lang="en-US" sz="2600" dirty="0"/>
              <a:t>– Currently certified applicators are required to attend an approved category specific recertification course for each category they hold every 2 years before their certificates expires; and</a:t>
            </a:r>
          </a:p>
          <a:p>
            <a:pPr lvl="1">
              <a:defRPr/>
            </a:pPr>
            <a:r>
              <a:rPr lang="en-US" sz="2600" u="sng" dirty="0"/>
              <a:t>Renewal</a:t>
            </a:r>
            <a:r>
              <a:rPr lang="en-US" sz="2600" dirty="0"/>
              <a:t> – Currently certified applicators are required to submit completed renewal applications plus the renewal fees* by June 30 as reflected in the expiration date on their certificates.  Applicators will either renew in and odd or even year cycle per their listed expiration date. (*Government employees are exempt from renewal application and fees however must complete the recertification course requirement)</a:t>
            </a:r>
          </a:p>
          <a:p>
            <a:pPr>
              <a:defRPr/>
            </a:pPr>
            <a:r>
              <a:rPr lang="en-US" sz="2600" dirty="0"/>
              <a:t>If an applicator does not renew by June 30, the applicator is not allowed by law to apply pesticides.</a:t>
            </a:r>
          </a:p>
          <a:p>
            <a:pPr>
              <a:defRPr/>
            </a:pPr>
            <a:r>
              <a:rPr lang="en-US" sz="2600" dirty="0"/>
              <a:t>After August 29, an applicator can no longer renew an expired certificate and will have to reinstate it by examination.</a:t>
            </a:r>
            <a:endParaRPr lang="en-US" sz="2600" dirty="0" smtClean="0"/>
          </a:p>
          <a:p>
            <a:pPr lvl="1">
              <a:buFont typeface="Arial" pitchFamily="34" charset="0"/>
              <a:buChar char="–"/>
              <a:defRPr/>
            </a:pPr>
            <a:endParaRPr lang="en-US" dirty="0" smtClean="0"/>
          </a:p>
        </p:txBody>
      </p:sp>
      <p:sp>
        <p:nvSpPr>
          <p:cNvPr id="3" name="Slide Number Placeholder 2"/>
          <p:cNvSpPr>
            <a:spLocks noGrp="1"/>
          </p:cNvSpPr>
          <p:nvPr>
            <p:ph type="sldNum" sz="quarter" idx="12"/>
          </p:nvPr>
        </p:nvSpPr>
        <p:spPr/>
        <p:txBody>
          <a:bodyPr/>
          <a:lstStyle/>
          <a:p>
            <a:fld id="{F570B3D5-320C-44A2-81BF-BC1224605DE1}" type="slidenum">
              <a:rPr lang="en-US" smtClean="0"/>
              <a:t>31</a:t>
            </a:fld>
            <a:endParaRPr lang="en-US" dirty="0"/>
          </a:p>
        </p:txBody>
      </p:sp>
    </p:spTree>
    <p:extLst>
      <p:ext uri="{BB962C8B-B14F-4D97-AF65-F5344CB8AC3E}">
        <p14:creationId xmlns:p14="http://schemas.microsoft.com/office/powerpoint/2010/main" val="24624585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a:xfrm>
            <a:off x="640080" y="286604"/>
            <a:ext cx="11179026" cy="1391660"/>
          </a:xfrm>
        </p:spPr>
        <p:txBody>
          <a:bodyPr>
            <a:noAutofit/>
          </a:bodyPr>
          <a:lstStyle/>
          <a:p>
            <a:pPr algn="l" eaLnBrk="1" hangingPunct="1"/>
            <a:r>
              <a:rPr lang="en-US" sz="2500" b="1" dirty="0" smtClean="0">
                <a:latin typeface="+mn-lt"/>
              </a:rPr>
              <a:t>REMINDER:</a:t>
            </a:r>
            <a:br>
              <a:rPr lang="en-US" sz="2500" b="1" dirty="0" smtClean="0">
                <a:latin typeface="+mn-lt"/>
              </a:rPr>
            </a:br>
            <a:r>
              <a:rPr lang="en-US" sz="2500" b="1" dirty="0" smtClean="0">
                <a:latin typeface="+mn-lt"/>
              </a:rPr>
              <a:t>Commercial Applicators &amp; Registered Technicians</a:t>
            </a:r>
            <a:endParaRPr lang="en-US" sz="2500" dirty="0" smtClean="0"/>
          </a:p>
        </p:txBody>
      </p:sp>
      <p:sp>
        <p:nvSpPr>
          <p:cNvPr id="5" name="TextBox 4"/>
          <p:cNvSpPr txBox="1"/>
          <p:nvPr/>
        </p:nvSpPr>
        <p:spPr>
          <a:xfrm>
            <a:off x="846956" y="2094388"/>
            <a:ext cx="10592124" cy="461665"/>
          </a:xfrm>
          <a:prstGeom prst="rect">
            <a:avLst/>
          </a:prstGeom>
          <a:noFill/>
        </p:spPr>
        <p:txBody>
          <a:bodyPr wrap="square" rtlCol="0">
            <a:spAutoFit/>
          </a:bodyPr>
          <a:lstStyle/>
          <a:p>
            <a:pPr algn="ctr"/>
            <a:r>
              <a:rPr lang="en-US" sz="2400" b="1" dirty="0">
                <a:solidFill>
                  <a:srgbClr val="C00000"/>
                </a:solidFill>
              </a:rPr>
              <a:t>If you opt to test in lieu of attending a recertification course:</a:t>
            </a:r>
          </a:p>
        </p:txBody>
      </p:sp>
      <p:sp>
        <p:nvSpPr>
          <p:cNvPr id="8" name="Subtitle 2"/>
          <p:cNvSpPr txBox="1">
            <a:spLocks/>
          </p:cNvSpPr>
          <p:nvPr/>
        </p:nvSpPr>
        <p:spPr>
          <a:xfrm>
            <a:off x="1158564" y="2926834"/>
            <a:ext cx="9968907" cy="291743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marL="571500" indent="-571500">
              <a:buFont typeface="Arial" panose="020B0604020202020204" pitchFamily="34" charset="0"/>
              <a:buChar char="•"/>
            </a:pPr>
            <a:r>
              <a:rPr lang="en-US" sz="2400" dirty="0" smtClean="0"/>
              <a:t>You must submit your renewal application and appropriate fee; </a:t>
            </a:r>
            <a:r>
              <a:rPr lang="en-US" sz="2400" b="1" u="sng" dirty="0" smtClean="0">
                <a:solidFill>
                  <a:srgbClr val="C00000"/>
                </a:solidFill>
              </a:rPr>
              <a:t>and</a:t>
            </a:r>
          </a:p>
          <a:p>
            <a:pPr marL="571500" indent="-571500">
              <a:buFont typeface="Arial" panose="020B0604020202020204" pitchFamily="34" charset="0"/>
              <a:buChar char="•"/>
            </a:pPr>
            <a:r>
              <a:rPr lang="en-US" sz="2400" dirty="0" smtClean="0"/>
              <a:t>You must submit a testing application and appropriate fee.</a:t>
            </a:r>
          </a:p>
          <a:p>
            <a:endParaRPr lang="en-US" sz="3600" dirty="0"/>
          </a:p>
        </p:txBody>
      </p:sp>
      <p:sp>
        <p:nvSpPr>
          <p:cNvPr id="9" name="TextBox 8"/>
          <p:cNvSpPr txBox="1"/>
          <p:nvPr/>
        </p:nvSpPr>
        <p:spPr>
          <a:xfrm>
            <a:off x="749030" y="5382599"/>
            <a:ext cx="10787974" cy="461665"/>
          </a:xfrm>
          <a:prstGeom prst="rect">
            <a:avLst/>
          </a:prstGeom>
          <a:noFill/>
        </p:spPr>
        <p:txBody>
          <a:bodyPr wrap="square" rtlCol="0">
            <a:spAutoFit/>
          </a:bodyPr>
          <a:lstStyle/>
          <a:p>
            <a:pPr algn="ctr"/>
            <a:r>
              <a:rPr lang="en-US" sz="2400" b="1" u="sng" dirty="0" smtClean="0">
                <a:solidFill>
                  <a:srgbClr val="C00000"/>
                </a:solidFill>
              </a:rPr>
              <a:t>Two</a:t>
            </a:r>
            <a:r>
              <a:rPr lang="en-US" sz="2400" b="1" dirty="0" smtClean="0">
                <a:solidFill>
                  <a:srgbClr val="C00000"/>
                </a:solidFill>
              </a:rPr>
              <a:t> separate </a:t>
            </a:r>
            <a:r>
              <a:rPr lang="en-US" sz="2400" b="1" u="sng" dirty="0" smtClean="0">
                <a:solidFill>
                  <a:srgbClr val="C00000"/>
                </a:solidFill>
              </a:rPr>
              <a:t>applications</a:t>
            </a:r>
            <a:r>
              <a:rPr lang="en-US" sz="2400" b="1" dirty="0" smtClean="0">
                <a:solidFill>
                  <a:srgbClr val="C00000"/>
                </a:solidFill>
              </a:rPr>
              <a:t> and </a:t>
            </a:r>
            <a:r>
              <a:rPr lang="en-US" sz="2400" b="1" u="sng" dirty="0" smtClean="0">
                <a:solidFill>
                  <a:srgbClr val="C00000"/>
                </a:solidFill>
              </a:rPr>
              <a:t>two</a:t>
            </a:r>
            <a:r>
              <a:rPr lang="en-US" sz="2400" b="1" dirty="0" smtClean="0">
                <a:solidFill>
                  <a:srgbClr val="C00000"/>
                </a:solidFill>
              </a:rPr>
              <a:t> separate </a:t>
            </a:r>
            <a:r>
              <a:rPr lang="en-US" sz="2400" b="1" u="sng" dirty="0" smtClean="0">
                <a:solidFill>
                  <a:srgbClr val="C00000"/>
                </a:solidFill>
              </a:rPr>
              <a:t>fees</a:t>
            </a:r>
            <a:r>
              <a:rPr lang="en-US" sz="2400" b="1" dirty="0" smtClean="0">
                <a:solidFill>
                  <a:srgbClr val="C00000"/>
                </a:solidFill>
              </a:rPr>
              <a:t> are required.</a:t>
            </a:r>
            <a:endParaRPr lang="en-US" sz="2400" b="1" dirty="0">
              <a:solidFill>
                <a:srgbClr val="C00000"/>
              </a:solidFill>
            </a:endParaRPr>
          </a:p>
        </p:txBody>
      </p:sp>
      <p:sp>
        <p:nvSpPr>
          <p:cNvPr id="2" name="Slide Number Placeholder 1"/>
          <p:cNvSpPr>
            <a:spLocks noGrp="1"/>
          </p:cNvSpPr>
          <p:nvPr>
            <p:ph type="sldNum" sz="quarter" idx="12"/>
          </p:nvPr>
        </p:nvSpPr>
        <p:spPr/>
        <p:txBody>
          <a:bodyPr/>
          <a:lstStyle/>
          <a:p>
            <a:fld id="{F570B3D5-320C-44A2-81BF-BC1224605DE1}" type="slidenum">
              <a:rPr lang="en-US" smtClean="0"/>
              <a:t>32</a:t>
            </a:fld>
            <a:endParaRPr lang="en-US" dirty="0"/>
          </a:p>
        </p:txBody>
      </p:sp>
    </p:spTree>
    <p:extLst>
      <p:ext uri="{BB962C8B-B14F-4D97-AF65-F5344CB8AC3E}">
        <p14:creationId xmlns:p14="http://schemas.microsoft.com/office/powerpoint/2010/main" val="21042772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230" y="365125"/>
            <a:ext cx="9941668" cy="1325563"/>
          </a:xfrm>
        </p:spPr>
        <p:txBody>
          <a:bodyPr>
            <a:noAutofit/>
          </a:bodyPr>
          <a:lstStyle/>
          <a:p>
            <a:r>
              <a:rPr lang="en-US" b="1" dirty="0">
                <a:latin typeface="+mn-lt"/>
              </a:rPr>
              <a:t>Supervision </a:t>
            </a:r>
            <a:r>
              <a:rPr lang="en-US" b="1" dirty="0" smtClean="0">
                <a:latin typeface="+mn-lt"/>
              </a:rPr>
              <a:t>Requirements:</a:t>
            </a:r>
            <a:br>
              <a:rPr lang="en-US" b="1" dirty="0" smtClean="0">
                <a:latin typeface="+mn-lt"/>
              </a:rPr>
            </a:br>
            <a:r>
              <a:rPr lang="en-US" b="1" dirty="0" smtClean="0">
                <a:latin typeface="+mn-lt"/>
              </a:rPr>
              <a:t>Registered Technicians</a:t>
            </a:r>
            <a:endParaRPr lang="en-US" b="1" dirty="0">
              <a:latin typeface="+mn-lt"/>
            </a:endParaRPr>
          </a:p>
        </p:txBody>
      </p:sp>
      <p:sp>
        <p:nvSpPr>
          <p:cNvPr id="3" name="Content Placeholder 2"/>
          <p:cNvSpPr>
            <a:spLocks noGrp="1"/>
          </p:cNvSpPr>
          <p:nvPr>
            <p:ph idx="1"/>
          </p:nvPr>
        </p:nvSpPr>
        <p:spPr>
          <a:xfrm>
            <a:off x="1206231" y="1991247"/>
            <a:ext cx="9941668" cy="4322004"/>
          </a:xfrm>
        </p:spPr>
        <p:txBody>
          <a:bodyPr>
            <a:normAutofit lnSpcReduction="10000"/>
          </a:bodyPr>
          <a:lstStyle/>
          <a:p>
            <a:r>
              <a:rPr lang="en-US" sz="2400" u="sng" dirty="0" smtClean="0"/>
              <a:t>Only</a:t>
            </a:r>
            <a:r>
              <a:rPr lang="en-US" sz="2400" dirty="0" smtClean="0"/>
              <a:t> certified Commercial </a:t>
            </a:r>
            <a:r>
              <a:rPr lang="en-US" sz="2400" dirty="0"/>
              <a:t>Applicators </a:t>
            </a:r>
            <a:r>
              <a:rPr lang="en-US" sz="2400" dirty="0" smtClean="0"/>
              <a:t>may supervise certified Registered Technicians (RT)</a:t>
            </a:r>
            <a:endParaRPr lang="en-US" sz="2400" dirty="0"/>
          </a:p>
          <a:p>
            <a:r>
              <a:rPr lang="en-US" sz="2400" dirty="0"/>
              <a:t>Certified Registered Technicians must have direct supervision </a:t>
            </a:r>
            <a:r>
              <a:rPr lang="en-US" sz="2400" dirty="0" smtClean="0"/>
              <a:t>by a certified Commercial Applicator to </a:t>
            </a:r>
            <a:r>
              <a:rPr lang="en-US" sz="2400" dirty="0"/>
              <a:t>use </a:t>
            </a:r>
            <a:r>
              <a:rPr lang="en-US" sz="2400" dirty="0" smtClean="0"/>
              <a:t>Restricted Use Pesticides (RUPs)</a:t>
            </a:r>
            <a:endParaRPr lang="en-US" sz="2400" dirty="0"/>
          </a:p>
          <a:p>
            <a:r>
              <a:rPr lang="en-US" sz="2400" dirty="0"/>
              <a:t>Certified Commercial </a:t>
            </a:r>
            <a:r>
              <a:rPr lang="en-US" sz="2400" dirty="0" smtClean="0"/>
              <a:t>Applicators</a:t>
            </a:r>
            <a:endParaRPr lang="en-US" sz="2400" dirty="0"/>
          </a:p>
          <a:p>
            <a:pPr lvl="1"/>
            <a:r>
              <a:rPr lang="en-US" sz="2000" dirty="0"/>
              <a:t>M</a:t>
            </a:r>
            <a:r>
              <a:rPr lang="en-US" sz="2000" dirty="0" smtClean="0"/>
              <a:t>ust </a:t>
            </a:r>
            <a:r>
              <a:rPr lang="en-US" sz="2000" dirty="0"/>
              <a:t>provide instructions on safe use</a:t>
            </a:r>
          </a:p>
          <a:p>
            <a:pPr lvl="1"/>
            <a:r>
              <a:rPr lang="en-US" sz="2000" dirty="0"/>
              <a:t>M</a:t>
            </a:r>
            <a:r>
              <a:rPr lang="en-US" sz="2000" dirty="0" smtClean="0"/>
              <a:t>ust </a:t>
            </a:r>
            <a:r>
              <a:rPr lang="en-US" sz="2000" dirty="0"/>
              <a:t>be </a:t>
            </a:r>
            <a:r>
              <a:rPr lang="en-US" sz="2000" dirty="0" smtClean="0"/>
              <a:t>accessible within </a:t>
            </a:r>
            <a:r>
              <a:rPr lang="en-US" sz="2000" dirty="0"/>
              <a:t>telephone or radio contact, </a:t>
            </a:r>
            <a:r>
              <a:rPr lang="en-US" sz="2000" dirty="0" smtClean="0"/>
              <a:t>or on </a:t>
            </a:r>
            <a:r>
              <a:rPr lang="en-US" sz="2000" dirty="0"/>
              <a:t>site</a:t>
            </a:r>
          </a:p>
          <a:p>
            <a:pPr lvl="1"/>
            <a:r>
              <a:rPr lang="en-US" sz="2000" dirty="0"/>
              <a:t>I</a:t>
            </a:r>
            <a:r>
              <a:rPr lang="en-US" sz="2000" dirty="0" smtClean="0"/>
              <a:t>s </a:t>
            </a:r>
            <a:r>
              <a:rPr lang="en-US" sz="2000" dirty="0"/>
              <a:t>responsible for actions of the RT</a:t>
            </a:r>
          </a:p>
          <a:p>
            <a:r>
              <a:rPr lang="en-US" sz="2400" dirty="0"/>
              <a:t>Certified Registered Technicians may use </a:t>
            </a:r>
            <a:r>
              <a:rPr lang="en-US" sz="2400" dirty="0" smtClean="0"/>
              <a:t>General Use </a:t>
            </a:r>
            <a:r>
              <a:rPr lang="en-US" sz="2400" dirty="0"/>
              <a:t>P</a:t>
            </a:r>
            <a:r>
              <a:rPr lang="en-US" sz="2400" dirty="0" smtClean="0"/>
              <a:t>esticides </a:t>
            </a:r>
            <a:r>
              <a:rPr lang="en-US" sz="2400" dirty="0"/>
              <a:t>without supervision</a:t>
            </a:r>
          </a:p>
          <a:p>
            <a:endParaRPr lang="en-US" sz="2400" dirty="0"/>
          </a:p>
        </p:txBody>
      </p:sp>
      <p:sp>
        <p:nvSpPr>
          <p:cNvPr id="4" name="Slide Number Placeholder 3"/>
          <p:cNvSpPr>
            <a:spLocks noGrp="1"/>
          </p:cNvSpPr>
          <p:nvPr>
            <p:ph type="sldNum" sz="quarter" idx="12"/>
          </p:nvPr>
        </p:nvSpPr>
        <p:spPr/>
        <p:txBody>
          <a:bodyPr/>
          <a:lstStyle/>
          <a:p>
            <a:fld id="{F570B3D5-320C-44A2-81BF-BC1224605DE1}" type="slidenum">
              <a:rPr lang="en-US" smtClean="0"/>
              <a:t>33</a:t>
            </a:fld>
            <a:endParaRPr lang="en-US" dirty="0"/>
          </a:p>
        </p:txBody>
      </p:sp>
    </p:spTree>
    <p:extLst>
      <p:ext uri="{BB962C8B-B14F-4D97-AF65-F5344CB8AC3E}">
        <p14:creationId xmlns:p14="http://schemas.microsoft.com/office/powerpoint/2010/main" val="35814979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592" y="365125"/>
            <a:ext cx="10215664" cy="1325563"/>
          </a:xfrm>
        </p:spPr>
        <p:txBody>
          <a:bodyPr>
            <a:noAutofit/>
          </a:bodyPr>
          <a:lstStyle/>
          <a:p>
            <a:r>
              <a:rPr lang="en-US" b="1" dirty="0">
                <a:latin typeface="+mn-lt"/>
              </a:rPr>
              <a:t>Supervision </a:t>
            </a:r>
            <a:r>
              <a:rPr lang="en-US" b="1" dirty="0" smtClean="0">
                <a:latin typeface="+mn-lt"/>
              </a:rPr>
              <a:t>Requirements:</a:t>
            </a:r>
            <a:br>
              <a:rPr lang="en-US" b="1" dirty="0" smtClean="0">
                <a:latin typeface="+mn-lt"/>
              </a:rPr>
            </a:br>
            <a:r>
              <a:rPr lang="en-US" b="1" dirty="0" smtClean="0">
                <a:latin typeface="+mn-lt"/>
              </a:rPr>
              <a:t>Training Registered Technicians</a:t>
            </a:r>
            <a:endParaRPr lang="en-US" b="1" dirty="0">
              <a:latin typeface="+mn-lt"/>
            </a:endParaRPr>
          </a:p>
        </p:txBody>
      </p:sp>
      <p:sp>
        <p:nvSpPr>
          <p:cNvPr id="3" name="Content Placeholder 2"/>
          <p:cNvSpPr>
            <a:spLocks noGrp="1"/>
          </p:cNvSpPr>
          <p:nvPr>
            <p:ph idx="1"/>
          </p:nvPr>
        </p:nvSpPr>
        <p:spPr>
          <a:xfrm>
            <a:off x="902677" y="1887417"/>
            <a:ext cx="10451123" cy="4700952"/>
          </a:xfrm>
        </p:spPr>
        <p:txBody>
          <a:bodyPr>
            <a:normAutofit/>
          </a:bodyPr>
          <a:lstStyle/>
          <a:p>
            <a:r>
              <a:rPr lang="en-US" sz="2400" u="sng" dirty="0" smtClean="0"/>
              <a:t>Only</a:t>
            </a:r>
            <a:r>
              <a:rPr lang="en-US" sz="2400" dirty="0" smtClean="0"/>
              <a:t> Certified Commercial </a:t>
            </a:r>
            <a:r>
              <a:rPr lang="en-US" sz="2400" dirty="0"/>
              <a:t>Applicators </a:t>
            </a:r>
            <a:r>
              <a:rPr lang="en-US" sz="2400" dirty="0" smtClean="0"/>
              <a:t>may supervise the use of pesticides</a:t>
            </a:r>
            <a:endParaRPr lang="en-US" sz="2400" dirty="0"/>
          </a:p>
          <a:p>
            <a:r>
              <a:rPr lang="en-US" sz="2400" dirty="0" smtClean="0"/>
              <a:t>Prospective pesticide applicators (persons in training) </a:t>
            </a:r>
            <a:r>
              <a:rPr lang="en-US" sz="2400" dirty="0"/>
              <a:t>must have </a:t>
            </a:r>
            <a:r>
              <a:rPr lang="en-US" sz="2400" b="1" dirty="0" smtClean="0"/>
              <a:t>DIRECT</a:t>
            </a:r>
            <a:r>
              <a:rPr lang="en-US" sz="2400" dirty="0" smtClean="0"/>
              <a:t> </a:t>
            </a:r>
            <a:r>
              <a:rPr lang="en-US" sz="2400" b="1" u="sng" dirty="0" smtClean="0"/>
              <a:t>ON-SITE</a:t>
            </a:r>
            <a:r>
              <a:rPr lang="en-US" sz="2400" dirty="0" smtClean="0"/>
              <a:t> </a:t>
            </a:r>
            <a:r>
              <a:rPr lang="en-US" sz="2400" dirty="0"/>
              <a:t>supervision to use any pesticide</a:t>
            </a:r>
          </a:p>
          <a:p>
            <a:r>
              <a:rPr lang="en-US" sz="2400" dirty="0"/>
              <a:t>Certified Commercial </a:t>
            </a:r>
            <a:r>
              <a:rPr lang="en-US" sz="2400" dirty="0" smtClean="0"/>
              <a:t>Applicator</a:t>
            </a:r>
            <a:endParaRPr lang="en-US" sz="2400" dirty="0"/>
          </a:p>
          <a:p>
            <a:pPr lvl="1"/>
            <a:r>
              <a:rPr lang="en-US" sz="2000" dirty="0"/>
              <a:t>M</a:t>
            </a:r>
            <a:r>
              <a:rPr lang="en-US" sz="2000" dirty="0" smtClean="0"/>
              <a:t>ust </a:t>
            </a:r>
            <a:r>
              <a:rPr lang="en-US" sz="2000" dirty="0"/>
              <a:t>provide instructions on safe use</a:t>
            </a:r>
          </a:p>
          <a:p>
            <a:pPr lvl="1"/>
            <a:r>
              <a:rPr lang="en-US" sz="2000" dirty="0"/>
              <a:t>M</a:t>
            </a:r>
            <a:r>
              <a:rPr lang="en-US" sz="2000" dirty="0" smtClean="0"/>
              <a:t>ust </a:t>
            </a:r>
            <a:r>
              <a:rPr lang="en-US" sz="2000" dirty="0"/>
              <a:t>be on </a:t>
            </a:r>
            <a:r>
              <a:rPr lang="en-US" sz="2000" dirty="0" smtClean="0"/>
              <a:t>site</a:t>
            </a:r>
          </a:p>
          <a:p>
            <a:pPr lvl="2"/>
            <a:r>
              <a:rPr lang="en-US" sz="1800" u="sng" dirty="0" smtClean="0"/>
              <a:t>physically </a:t>
            </a:r>
            <a:r>
              <a:rPr lang="en-US" sz="1800" u="sng" dirty="0"/>
              <a:t>present </a:t>
            </a:r>
            <a:r>
              <a:rPr lang="en-US" sz="1800" dirty="0"/>
              <a:t>on the property upon which the pesticide is being </a:t>
            </a:r>
            <a:r>
              <a:rPr lang="en-US" sz="1800" dirty="0" smtClean="0"/>
              <a:t>applied</a:t>
            </a:r>
          </a:p>
          <a:p>
            <a:pPr lvl="2"/>
            <a:r>
              <a:rPr lang="en-US" sz="1800" dirty="0" smtClean="0"/>
              <a:t>in </a:t>
            </a:r>
            <a:r>
              <a:rPr lang="en-US" sz="1800" u="sng" dirty="0"/>
              <a:t>constant visual contact </a:t>
            </a:r>
            <a:r>
              <a:rPr lang="en-US" sz="1800" dirty="0"/>
              <a:t>with the person applying the pesticide.</a:t>
            </a:r>
          </a:p>
          <a:p>
            <a:pPr lvl="1"/>
            <a:r>
              <a:rPr lang="en-US" sz="2000" dirty="0"/>
              <a:t>I</a:t>
            </a:r>
            <a:r>
              <a:rPr lang="en-US" sz="2000" dirty="0" smtClean="0"/>
              <a:t>s </a:t>
            </a:r>
            <a:r>
              <a:rPr lang="en-US" sz="2000" dirty="0"/>
              <a:t>responsible for actions of uncertified </a:t>
            </a:r>
            <a:r>
              <a:rPr lang="en-US" sz="2000" dirty="0" smtClean="0"/>
              <a:t>person</a:t>
            </a:r>
          </a:p>
          <a:p>
            <a:r>
              <a:rPr lang="en-US" sz="2400" dirty="0" smtClean="0"/>
              <a:t>Training must be documented and submitted to VDACS</a:t>
            </a:r>
            <a:endParaRPr lang="en-US" sz="2400" dirty="0"/>
          </a:p>
          <a:p>
            <a:endParaRPr lang="en-US" sz="2400" dirty="0"/>
          </a:p>
        </p:txBody>
      </p:sp>
      <p:sp>
        <p:nvSpPr>
          <p:cNvPr id="4" name="Slide Number Placeholder 3"/>
          <p:cNvSpPr>
            <a:spLocks noGrp="1"/>
          </p:cNvSpPr>
          <p:nvPr>
            <p:ph type="sldNum" sz="quarter" idx="12"/>
          </p:nvPr>
        </p:nvSpPr>
        <p:spPr/>
        <p:txBody>
          <a:bodyPr/>
          <a:lstStyle/>
          <a:p>
            <a:fld id="{F570B3D5-320C-44A2-81BF-BC1224605DE1}" type="slidenum">
              <a:rPr lang="en-US" smtClean="0"/>
              <a:t>34</a:t>
            </a:fld>
            <a:endParaRPr lang="en-US" dirty="0"/>
          </a:p>
        </p:txBody>
      </p:sp>
    </p:spTree>
    <p:extLst>
      <p:ext uri="{BB962C8B-B14F-4D97-AF65-F5344CB8AC3E}">
        <p14:creationId xmlns:p14="http://schemas.microsoft.com/office/powerpoint/2010/main" val="39987696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774" y="260774"/>
            <a:ext cx="11182705" cy="1188720"/>
          </a:xfrm>
        </p:spPr>
        <p:txBody>
          <a:bodyPr>
            <a:noAutofit/>
          </a:bodyPr>
          <a:lstStyle/>
          <a:p>
            <a:r>
              <a:rPr lang="en-US" sz="2400" b="1" dirty="0" smtClean="0">
                <a:solidFill>
                  <a:prstClr val="black">
                    <a:lumMod val="75000"/>
                    <a:lumOff val="25000"/>
                  </a:prstClr>
                </a:solidFill>
                <a:latin typeface="Gill Sans MT" panose="020B0502020104020203" pitchFamily="34" charset="0"/>
              </a:rPr>
              <a:t>Training Registered Technicians</a:t>
            </a:r>
            <a:r>
              <a:rPr lang="en-US" sz="2400" b="1" dirty="0" smtClean="0">
                <a:latin typeface="Gill Sans MT" panose="020B0502020104020203" pitchFamily="34" charset="0"/>
              </a:rPr>
              <a:t>:</a:t>
            </a:r>
            <a:br>
              <a:rPr lang="en-US" sz="2400" b="1" dirty="0" smtClean="0">
                <a:latin typeface="Gill Sans MT" panose="020B0502020104020203" pitchFamily="34" charset="0"/>
              </a:rPr>
            </a:br>
            <a:r>
              <a:rPr lang="en-US" sz="2400" b="1" dirty="0" smtClean="0">
                <a:latin typeface="Gill Sans MT" panose="020B0502020104020203" pitchFamily="34" charset="0"/>
              </a:rPr>
              <a:t>Proof of Additional Category Specific Training</a:t>
            </a:r>
            <a:endParaRPr lang="en-US" sz="4000" b="1" dirty="0">
              <a:latin typeface="+mn-lt"/>
            </a:endParaRPr>
          </a:p>
        </p:txBody>
      </p:sp>
      <p:sp>
        <p:nvSpPr>
          <p:cNvPr id="3" name="Content Placeholder 2"/>
          <p:cNvSpPr>
            <a:spLocks noGrp="1"/>
          </p:cNvSpPr>
          <p:nvPr>
            <p:ph sz="half" idx="1"/>
          </p:nvPr>
        </p:nvSpPr>
        <p:spPr>
          <a:xfrm>
            <a:off x="807720" y="2282716"/>
            <a:ext cx="4664963" cy="3935204"/>
          </a:xfrm>
        </p:spPr>
        <p:txBody>
          <a:bodyPr>
            <a:normAutofit fontScale="92500" lnSpcReduction="10000"/>
          </a:bodyPr>
          <a:lstStyle/>
          <a:p>
            <a:r>
              <a:rPr lang="en-US" sz="2400" u="sng" dirty="0" smtClean="0"/>
              <a:t>Only</a:t>
            </a:r>
            <a:r>
              <a:rPr lang="en-US" sz="2400" dirty="0" smtClean="0"/>
              <a:t> Certified Commercial </a:t>
            </a:r>
            <a:r>
              <a:rPr lang="en-US" sz="2400" dirty="0"/>
              <a:t>Applicators </a:t>
            </a:r>
            <a:r>
              <a:rPr lang="en-US" sz="2400" dirty="0" smtClean="0"/>
              <a:t>may supervise the use of pesticides</a:t>
            </a:r>
            <a:endParaRPr lang="en-US" sz="2400" dirty="0"/>
          </a:p>
          <a:p>
            <a:r>
              <a:rPr lang="en-US" sz="2400" dirty="0" smtClean="0"/>
              <a:t>The CCA trainer must submit a completed additional training form for the RT changing or adding categories.</a:t>
            </a:r>
            <a:endParaRPr lang="en-US" sz="2400" dirty="0"/>
          </a:p>
          <a:p>
            <a:r>
              <a:rPr lang="en-US" sz="2400" dirty="0" smtClean="0"/>
              <a:t>Training must be documented and submitted to VDACS within 10 calendar days of completion of such training.</a:t>
            </a:r>
            <a:endParaRPr lang="en-US" sz="2400" dirty="0"/>
          </a:p>
          <a:p>
            <a:endParaRPr lang="en-US" sz="2400" dirty="0"/>
          </a:p>
        </p:txBody>
      </p:sp>
      <p:pic>
        <p:nvPicPr>
          <p:cNvPr id="6" name="Picture 5"/>
          <p:cNvPicPr>
            <a:picLocks noChangeAspect="1"/>
          </p:cNvPicPr>
          <p:nvPr/>
        </p:nvPicPr>
        <p:blipFill>
          <a:blip r:embed="rId3"/>
          <a:stretch>
            <a:fillRect/>
          </a:stretch>
        </p:blipFill>
        <p:spPr>
          <a:xfrm>
            <a:off x="6766560" y="1760792"/>
            <a:ext cx="3860630" cy="4822888"/>
          </a:xfrm>
          <a:prstGeom prst="rect">
            <a:avLst/>
          </a:prstGeom>
        </p:spPr>
      </p:pic>
      <p:sp>
        <p:nvSpPr>
          <p:cNvPr id="4" name="Slide Number Placeholder 3"/>
          <p:cNvSpPr>
            <a:spLocks noGrp="1"/>
          </p:cNvSpPr>
          <p:nvPr>
            <p:ph type="sldNum" sz="quarter" idx="12"/>
          </p:nvPr>
        </p:nvSpPr>
        <p:spPr/>
        <p:txBody>
          <a:bodyPr/>
          <a:lstStyle/>
          <a:p>
            <a:fld id="{F570B3D5-320C-44A2-81BF-BC1224605DE1}" type="slidenum">
              <a:rPr lang="en-US" smtClean="0"/>
              <a:t>35</a:t>
            </a:fld>
            <a:endParaRPr lang="en-US" dirty="0"/>
          </a:p>
        </p:txBody>
      </p:sp>
    </p:spTree>
    <p:extLst>
      <p:ext uri="{BB962C8B-B14F-4D97-AF65-F5344CB8AC3E}">
        <p14:creationId xmlns:p14="http://schemas.microsoft.com/office/powerpoint/2010/main" val="18068465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1616" y="309372"/>
            <a:ext cx="7729728" cy="1188720"/>
          </a:xfrm>
        </p:spPr>
        <p:txBody>
          <a:bodyPr>
            <a:normAutofit/>
          </a:bodyPr>
          <a:lstStyle/>
          <a:p>
            <a:pPr algn="l"/>
            <a:r>
              <a:rPr lang="en-US" b="1" dirty="0" smtClean="0">
                <a:latin typeface="+mn-lt"/>
              </a:rPr>
              <a:t>REMINDER: </a:t>
            </a:r>
            <a:br>
              <a:rPr lang="en-US" b="1" dirty="0" smtClean="0">
                <a:latin typeface="+mn-lt"/>
              </a:rPr>
            </a:br>
            <a:r>
              <a:rPr lang="en-US" b="1" dirty="0" smtClean="0">
                <a:latin typeface="+mn-lt"/>
              </a:rPr>
              <a:t>Government Employees</a:t>
            </a:r>
            <a:endParaRPr lang="en-US" b="1" dirty="0">
              <a:latin typeface="+mn-lt"/>
            </a:endParaRPr>
          </a:p>
        </p:txBody>
      </p:sp>
      <p:sp>
        <p:nvSpPr>
          <p:cNvPr id="7" name="Content Placeholder 6"/>
          <p:cNvSpPr>
            <a:spLocks noGrp="1"/>
          </p:cNvSpPr>
          <p:nvPr>
            <p:ph sz="half" idx="1"/>
          </p:nvPr>
        </p:nvSpPr>
        <p:spPr>
          <a:xfrm>
            <a:off x="721465" y="1825625"/>
            <a:ext cx="5181600" cy="4487626"/>
          </a:xfrm>
        </p:spPr>
        <p:txBody>
          <a:bodyPr>
            <a:normAutofit fontScale="92500" lnSpcReduction="10000"/>
          </a:bodyPr>
          <a:lstStyle/>
          <a:p>
            <a:r>
              <a:rPr lang="en-US" sz="2400" u="sng" dirty="0" smtClean="0"/>
              <a:t>All</a:t>
            </a:r>
            <a:r>
              <a:rPr lang="en-US" sz="2400" dirty="0" smtClean="0"/>
              <a:t> Government employees who apply pesticides are required to be certified:</a:t>
            </a:r>
          </a:p>
          <a:p>
            <a:pPr lvl="1"/>
            <a:r>
              <a:rPr lang="en-US" sz="2000" dirty="0" smtClean="0"/>
              <a:t>Commercial Not-for-Hire; or</a:t>
            </a:r>
          </a:p>
          <a:p>
            <a:pPr lvl="1"/>
            <a:r>
              <a:rPr lang="en-US" sz="2000" dirty="0" smtClean="0"/>
              <a:t>Registered Technician</a:t>
            </a:r>
          </a:p>
          <a:p>
            <a:r>
              <a:rPr lang="en-US" sz="2400" dirty="0" smtClean="0"/>
              <a:t>Certification is valid </a:t>
            </a:r>
            <a:r>
              <a:rPr lang="en-US" sz="2400" u="sng" dirty="0"/>
              <a:t>only</a:t>
            </a:r>
            <a:r>
              <a:rPr lang="en-US" sz="2400" dirty="0"/>
              <a:t> when applying or supervising application of pesticides used by such governmental </a:t>
            </a:r>
            <a:r>
              <a:rPr lang="en-US" sz="2400" dirty="0" smtClean="0"/>
              <a:t>agencies.</a:t>
            </a:r>
          </a:p>
          <a:p>
            <a:r>
              <a:rPr lang="en-US" sz="2400" dirty="0" smtClean="0"/>
              <a:t>Do not work for a “pesticide business” so are not required to have a certified commercial applicator on Staff, however, </a:t>
            </a:r>
            <a:r>
              <a:rPr lang="en-US" sz="2400" u="sng" dirty="0" smtClean="0"/>
              <a:t>only</a:t>
            </a:r>
            <a:r>
              <a:rPr lang="en-US" sz="2400" dirty="0" smtClean="0"/>
              <a:t> certified commercial applicators can train registered technicians.</a:t>
            </a:r>
            <a:endParaRPr lang="en-US" sz="2400" dirty="0"/>
          </a:p>
        </p:txBody>
      </p:sp>
      <p:sp>
        <p:nvSpPr>
          <p:cNvPr id="8" name="Content Placeholder 7"/>
          <p:cNvSpPr>
            <a:spLocks noGrp="1"/>
          </p:cNvSpPr>
          <p:nvPr>
            <p:ph sz="half" idx="2"/>
          </p:nvPr>
        </p:nvSpPr>
        <p:spPr>
          <a:xfrm>
            <a:off x="6016552" y="1825625"/>
            <a:ext cx="5724728" cy="4731586"/>
          </a:xfrm>
        </p:spPr>
        <p:txBody>
          <a:bodyPr>
            <a:normAutofit fontScale="92500" lnSpcReduction="10000"/>
          </a:bodyPr>
          <a:lstStyle/>
          <a:p>
            <a:r>
              <a:rPr lang="en-US" sz="2400" i="1" dirty="0" smtClean="0"/>
              <a:t>That means, Governmental agencies need to:</a:t>
            </a:r>
          </a:p>
          <a:p>
            <a:pPr lvl="1"/>
            <a:r>
              <a:rPr lang="en-US" sz="2000" dirty="0" smtClean="0"/>
              <a:t>Have a certified commercial applicator on Staff to train prospective registered technicians; or</a:t>
            </a:r>
          </a:p>
          <a:p>
            <a:pPr lvl="1"/>
            <a:r>
              <a:rPr lang="en-US" sz="2000" dirty="0" smtClean="0"/>
              <a:t>Work with other Governmental agencies with a certified commercial applicator to train new prospective registered technicians; or</a:t>
            </a:r>
          </a:p>
          <a:p>
            <a:pPr lvl="1"/>
            <a:r>
              <a:rPr lang="en-US" sz="2000" dirty="0" smtClean="0"/>
              <a:t>Hire or otherwise retain a certified commercial applicator to train prospective registered technicians.</a:t>
            </a:r>
          </a:p>
          <a:p>
            <a:r>
              <a:rPr lang="en-US" sz="2400" dirty="0" smtClean="0"/>
              <a:t>In all cases, the certified commercial applicator must be certified in the category in which the registered technician will be working!</a:t>
            </a:r>
          </a:p>
          <a:p>
            <a:pPr lvl="1"/>
            <a:endParaRPr lang="en-US" dirty="0" smtClean="0"/>
          </a:p>
        </p:txBody>
      </p:sp>
      <p:sp>
        <p:nvSpPr>
          <p:cNvPr id="3" name="Slide Number Placeholder 2"/>
          <p:cNvSpPr>
            <a:spLocks noGrp="1"/>
          </p:cNvSpPr>
          <p:nvPr>
            <p:ph type="sldNum" sz="quarter" idx="12"/>
          </p:nvPr>
        </p:nvSpPr>
        <p:spPr/>
        <p:txBody>
          <a:bodyPr/>
          <a:lstStyle/>
          <a:p>
            <a:fld id="{F570B3D5-320C-44A2-81BF-BC1224605DE1}" type="slidenum">
              <a:rPr lang="en-US" smtClean="0"/>
              <a:t>36</a:t>
            </a:fld>
            <a:endParaRPr lang="en-US" dirty="0"/>
          </a:p>
        </p:txBody>
      </p:sp>
    </p:spTree>
    <p:extLst>
      <p:ext uri="{BB962C8B-B14F-4D97-AF65-F5344CB8AC3E}">
        <p14:creationId xmlns:p14="http://schemas.microsoft.com/office/powerpoint/2010/main" val="9107186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7492"/>
            <a:ext cx="10896600" cy="1188720"/>
          </a:xfrm>
        </p:spPr>
        <p:txBody>
          <a:bodyPr>
            <a:noAutofit/>
          </a:bodyPr>
          <a:lstStyle/>
          <a:p>
            <a:r>
              <a:rPr lang="en-US" b="1" dirty="0" smtClean="0">
                <a:latin typeface="+mn-lt"/>
              </a:rPr>
              <a:t>-Clarification-</a:t>
            </a:r>
            <a:br>
              <a:rPr lang="en-US" b="1" dirty="0" smtClean="0">
                <a:latin typeface="+mn-lt"/>
              </a:rPr>
            </a:br>
            <a:r>
              <a:rPr lang="en-US" b="1" dirty="0" smtClean="0">
                <a:latin typeface="+mn-lt"/>
              </a:rPr>
              <a:t>Volunteers Making Pesticide Applications</a:t>
            </a:r>
            <a:endParaRPr lang="en-US" b="1" dirty="0">
              <a:latin typeface="+mn-lt"/>
            </a:endParaRPr>
          </a:p>
        </p:txBody>
      </p:sp>
      <p:sp>
        <p:nvSpPr>
          <p:cNvPr id="3" name="Content Placeholder 2"/>
          <p:cNvSpPr>
            <a:spLocks noGrp="1"/>
          </p:cNvSpPr>
          <p:nvPr>
            <p:ph sz="half" idx="1"/>
          </p:nvPr>
        </p:nvSpPr>
        <p:spPr>
          <a:xfrm>
            <a:off x="914400" y="2165682"/>
            <a:ext cx="5181600" cy="4417998"/>
          </a:xfrm>
        </p:spPr>
        <p:txBody>
          <a:bodyPr>
            <a:normAutofit/>
          </a:bodyPr>
          <a:lstStyle/>
          <a:p>
            <a:r>
              <a:rPr lang="en-US" sz="2400" i="1" dirty="0"/>
              <a:t>All state agencies, municipal corporations or other governmental </a:t>
            </a:r>
            <a:r>
              <a:rPr lang="en-US" sz="2400" i="1" dirty="0" smtClean="0"/>
              <a:t>agencies shall be subject to the provisions…</a:t>
            </a:r>
          </a:p>
          <a:p>
            <a:r>
              <a:rPr lang="en-US" sz="2400" i="1" dirty="0" smtClean="0"/>
              <a:t>Individuals</a:t>
            </a:r>
            <a:r>
              <a:rPr lang="en-US" sz="2400" i="1" dirty="0"/>
              <a:t>, employees or </a:t>
            </a:r>
            <a:r>
              <a:rPr lang="en-US" sz="2400" i="1" dirty="0" smtClean="0"/>
              <a:t>representatives…shall </a:t>
            </a:r>
            <a:r>
              <a:rPr lang="en-US" sz="2400" i="1" dirty="0"/>
              <a:t>be certified as commercial applicators or </a:t>
            </a:r>
            <a:r>
              <a:rPr lang="en-US" sz="2400" i="1" dirty="0" smtClean="0"/>
              <a:t>registered technicians </a:t>
            </a:r>
            <a:r>
              <a:rPr lang="en-US" sz="2400" i="1" dirty="0"/>
              <a:t>for the use of pesticides covered by the applicant's certification.</a:t>
            </a:r>
          </a:p>
        </p:txBody>
      </p:sp>
      <p:sp>
        <p:nvSpPr>
          <p:cNvPr id="4" name="Content Placeholder 3"/>
          <p:cNvSpPr>
            <a:spLocks noGrp="1"/>
          </p:cNvSpPr>
          <p:nvPr>
            <p:ph sz="half" idx="2"/>
          </p:nvPr>
        </p:nvSpPr>
        <p:spPr>
          <a:xfrm>
            <a:off x="6172200" y="2141620"/>
            <a:ext cx="5181600" cy="4155658"/>
          </a:xfrm>
        </p:spPr>
        <p:txBody>
          <a:bodyPr>
            <a:normAutofit/>
          </a:bodyPr>
          <a:lstStyle/>
          <a:p>
            <a:r>
              <a:rPr lang="en-US" sz="2400" dirty="0" smtClean="0"/>
              <a:t>That means…certification </a:t>
            </a:r>
            <a:r>
              <a:rPr lang="en-US" sz="2400" u="sng" dirty="0" smtClean="0"/>
              <a:t>and</a:t>
            </a:r>
            <a:r>
              <a:rPr lang="en-US" sz="2400" dirty="0" smtClean="0"/>
              <a:t> recordkeeping requirements</a:t>
            </a:r>
          </a:p>
          <a:p>
            <a:pPr lvl="2"/>
            <a:r>
              <a:rPr lang="en-US" sz="2400" u="sng" dirty="0" smtClean="0"/>
              <a:t>Apply</a:t>
            </a:r>
            <a:r>
              <a:rPr lang="en-US" sz="2400" dirty="0" smtClean="0"/>
              <a:t> </a:t>
            </a:r>
            <a:r>
              <a:rPr lang="en-US" sz="2400" dirty="0"/>
              <a:t>to persons who are not employees of the agency, but are authorized by the agency to perform </a:t>
            </a:r>
            <a:r>
              <a:rPr lang="en-US" sz="2400" dirty="0" smtClean="0"/>
              <a:t>functions; and</a:t>
            </a:r>
          </a:p>
          <a:p>
            <a:pPr lvl="2"/>
            <a:r>
              <a:rPr lang="en-US" sz="2400" u="sng" dirty="0" smtClean="0"/>
              <a:t>Include</a:t>
            </a:r>
            <a:r>
              <a:rPr lang="en-US" sz="2400" dirty="0" smtClean="0"/>
              <a:t> volunteers making a pesticide application under the auspices of the government</a:t>
            </a:r>
          </a:p>
          <a:p>
            <a:pPr lvl="3"/>
            <a:r>
              <a:rPr lang="en-US" sz="2400" dirty="0" smtClean="0"/>
              <a:t>for example, state parks.</a:t>
            </a:r>
          </a:p>
          <a:p>
            <a:pPr lvl="2"/>
            <a:endParaRPr lang="en-US" dirty="0"/>
          </a:p>
        </p:txBody>
      </p:sp>
      <p:sp>
        <p:nvSpPr>
          <p:cNvPr id="5" name="Slide Number Placeholder 4"/>
          <p:cNvSpPr>
            <a:spLocks noGrp="1"/>
          </p:cNvSpPr>
          <p:nvPr>
            <p:ph type="sldNum" sz="quarter" idx="12"/>
          </p:nvPr>
        </p:nvSpPr>
        <p:spPr/>
        <p:txBody>
          <a:bodyPr/>
          <a:lstStyle/>
          <a:p>
            <a:fld id="{F570B3D5-320C-44A2-81BF-BC1224605DE1}" type="slidenum">
              <a:rPr lang="en-US" smtClean="0"/>
              <a:t>37</a:t>
            </a:fld>
            <a:endParaRPr lang="en-US" dirty="0"/>
          </a:p>
        </p:txBody>
      </p:sp>
    </p:spTree>
    <p:extLst>
      <p:ext uri="{BB962C8B-B14F-4D97-AF65-F5344CB8AC3E}">
        <p14:creationId xmlns:p14="http://schemas.microsoft.com/office/powerpoint/2010/main" val="18392279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1096" y="377879"/>
            <a:ext cx="8664946" cy="1188720"/>
          </a:xfrm>
        </p:spPr>
        <p:txBody>
          <a:bodyPr>
            <a:noAutofit/>
          </a:bodyPr>
          <a:lstStyle/>
          <a:p>
            <a:pPr algn="ctr"/>
            <a:r>
              <a:rPr lang="en-US" b="1" dirty="0" smtClean="0">
                <a:latin typeface="+mn-lt"/>
              </a:rPr>
              <a:t>Business Licenses</a:t>
            </a:r>
            <a:br>
              <a:rPr lang="en-US" b="1" dirty="0" smtClean="0">
                <a:latin typeface="+mn-lt"/>
              </a:rPr>
            </a:br>
            <a:r>
              <a:rPr lang="en-US" b="1" i="1" dirty="0" smtClean="0">
                <a:latin typeface="+mn-lt"/>
              </a:rPr>
              <a:t>Whose Responsibility Is It Anyway?</a:t>
            </a:r>
            <a:endParaRPr lang="en-US" b="1" i="1" dirty="0">
              <a:latin typeface="+mn-lt"/>
            </a:endParaRPr>
          </a:p>
        </p:txBody>
      </p:sp>
      <p:sp>
        <p:nvSpPr>
          <p:cNvPr id="3" name="Content Placeholder 2"/>
          <p:cNvSpPr>
            <a:spLocks noGrp="1"/>
          </p:cNvSpPr>
          <p:nvPr>
            <p:ph idx="1"/>
          </p:nvPr>
        </p:nvSpPr>
        <p:spPr>
          <a:xfrm>
            <a:off x="1097280" y="1845733"/>
            <a:ext cx="10561320" cy="4737947"/>
          </a:xfrm>
        </p:spPr>
        <p:txBody>
          <a:bodyPr>
            <a:normAutofit/>
          </a:bodyPr>
          <a:lstStyle/>
          <a:p>
            <a:r>
              <a:rPr lang="en-US" sz="2000" dirty="0" smtClean="0"/>
              <a:t>For pesticide businesses including those </a:t>
            </a:r>
            <a:r>
              <a:rPr lang="en-US" sz="2000" dirty="0"/>
              <a:t>that sell, distribute, or store any pesticide or </a:t>
            </a:r>
            <a:r>
              <a:rPr lang="en-US" sz="2000" dirty="0" smtClean="0"/>
              <a:t>apply </a:t>
            </a:r>
            <a:r>
              <a:rPr lang="en-US" sz="2000" dirty="0"/>
              <a:t>or recommend for use any pesticide </a:t>
            </a:r>
            <a:r>
              <a:rPr lang="en-US" sz="2000" dirty="0" smtClean="0"/>
              <a:t>commercially, </a:t>
            </a:r>
            <a:r>
              <a:rPr lang="en-US" sz="2000" b="1" dirty="0" smtClean="0"/>
              <a:t>it is </a:t>
            </a:r>
            <a:r>
              <a:rPr lang="en-US" sz="2000" b="1" u="sng" dirty="0" smtClean="0">
                <a:solidFill>
                  <a:srgbClr val="C00000"/>
                </a:solidFill>
              </a:rPr>
              <a:t>the business owner/operator’s </a:t>
            </a:r>
            <a:r>
              <a:rPr lang="en-US" sz="2000" b="1" dirty="0" smtClean="0"/>
              <a:t>responsibility to maintain the pesticide business license including being sure…</a:t>
            </a:r>
          </a:p>
          <a:p>
            <a:pPr marL="544068" indent="-342900">
              <a:spcBef>
                <a:spcPts val="200"/>
              </a:spcBef>
              <a:spcAft>
                <a:spcPts val="400"/>
              </a:spcAft>
              <a:buSzPts val="2600"/>
              <a:buFont typeface="Courier New" panose="02070309020205020404" pitchFamily="49" charset="0"/>
              <a:buChar char="o"/>
            </a:pPr>
            <a:r>
              <a:rPr lang="en-US" sz="2000" dirty="0">
                <a:solidFill>
                  <a:srgbClr val="000000"/>
                </a:solidFill>
                <a:latin typeface="Calibri" panose="020F0502020204030204" pitchFamily="34" charset="0"/>
              </a:rPr>
              <a:t>OPS has </a:t>
            </a:r>
            <a:r>
              <a:rPr lang="en-US" sz="2000" dirty="0" smtClean="0">
                <a:solidFill>
                  <a:schemeClr val="tx1"/>
                </a:solidFill>
                <a:latin typeface="Calibri" panose="020F0502020204030204" pitchFamily="34" charset="0"/>
              </a:rPr>
              <a:t>the</a:t>
            </a:r>
            <a:r>
              <a:rPr lang="en-US" sz="2000" b="1" u="sng" dirty="0" smtClean="0">
                <a:solidFill>
                  <a:srgbClr val="FF0000"/>
                </a:solidFill>
                <a:latin typeface="Calibri" panose="020F0502020204030204" pitchFamily="34" charset="0"/>
              </a:rPr>
              <a:t> </a:t>
            </a:r>
            <a:r>
              <a:rPr lang="en-US" sz="2000" b="1" u="sng" dirty="0" smtClean="0">
                <a:solidFill>
                  <a:srgbClr val="C00000"/>
                </a:solidFill>
                <a:latin typeface="Calibri" panose="020F0502020204030204" pitchFamily="34" charset="0"/>
              </a:rPr>
              <a:t>business</a:t>
            </a:r>
            <a:r>
              <a:rPr lang="en-US" sz="2000" b="1" u="sng" dirty="0" smtClean="0">
                <a:solidFill>
                  <a:srgbClr val="FF0000"/>
                </a:solidFill>
                <a:latin typeface="Calibri" panose="020F0502020204030204" pitchFamily="34" charset="0"/>
              </a:rPr>
              <a:t>’</a:t>
            </a:r>
            <a:r>
              <a:rPr lang="en-US" sz="2000" dirty="0" smtClean="0">
                <a:solidFill>
                  <a:srgbClr val="000000"/>
                </a:solidFill>
                <a:latin typeface="Calibri" panose="020F0502020204030204" pitchFamily="34" charset="0"/>
              </a:rPr>
              <a:t> </a:t>
            </a:r>
            <a:r>
              <a:rPr lang="en-US" sz="2000" dirty="0">
                <a:solidFill>
                  <a:srgbClr val="000000"/>
                </a:solidFill>
                <a:latin typeface="Calibri" panose="020F0502020204030204" pitchFamily="34" charset="0"/>
              </a:rPr>
              <a:t>current mailing address</a:t>
            </a:r>
            <a:endParaRPr lang="en-US" sz="2000" dirty="0"/>
          </a:p>
          <a:p>
            <a:pPr marL="726948" indent="-342900">
              <a:spcBef>
                <a:spcPts val="200"/>
              </a:spcBef>
              <a:spcAft>
                <a:spcPts val="400"/>
              </a:spcAft>
              <a:buFont typeface="Courier New" panose="02070309020205020404" pitchFamily="49" charset="0"/>
              <a:buChar char="o"/>
            </a:pPr>
            <a:r>
              <a:rPr lang="en-US" sz="2000" dirty="0">
                <a:solidFill>
                  <a:srgbClr val="000000"/>
                </a:solidFill>
                <a:latin typeface="Calibri" panose="020F0502020204030204" pitchFamily="34" charset="0"/>
              </a:rPr>
              <a:t>Must complete a “Change of Information Form” to process any changes;</a:t>
            </a:r>
            <a:endParaRPr lang="en-US" sz="2000" dirty="0"/>
          </a:p>
          <a:p>
            <a:pPr marL="544068" indent="-342900">
              <a:spcBef>
                <a:spcPts val="200"/>
              </a:spcBef>
              <a:spcAft>
                <a:spcPts val="400"/>
              </a:spcAft>
              <a:buFont typeface="Courier New" panose="02070309020205020404" pitchFamily="49" charset="0"/>
              <a:buChar char="o"/>
            </a:pPr>
            <a:r>
              <a:rPr lang="en-US" sz="2000" dirty="0">
                <a:solidFill>
                  <a:srgbClr val="000000"/>
                </a:solidFill>
                <a:latin typeface="Calibri" panose="020F0502020204030204" pitchFamily="34" charset="0"/>
              </a:rPr>
              <a:t>Know when </a:t>
            </a:r>
            <a:r>
              <a:rPr lang="en-US" sz="2000" dirty="0" smtClean="0">
                <a:solidFill>
                  <a:schemeClr val="tx1"/>
                </a:solidFill>
                <a:latin typeface="Calibri" panose="020F0502020204030204" pitchFamily="34" charset="0"/>
              </a:rPr>
              <a:t>the</a:t>
            </a:r>
            <a:r>
              <a:rPr lang="en-US" sz="2000" b="1" u="sng" dirty="0" smtClean="0">
                <a:solidFill>
                  <a:srgbClr val="FF0000"/>
                </a:solidFill>
                <a:latin typeface="Calibri" panose="020F0502020204030204" pitchFamily="34" charset="0"/>
              </a:rPr>
              <a:t> </a:t>
            </a:r>
            <a:r>
              <a:rPr lang="en-US" sz="2000" b="1" u="sng" dirty="0" smtClean="0">
                <a:solidFill>
                  <a:srgbClr val="C00000"/>
                </a:solidFill>
                <a:latin typeface="Calibri" panose="020F0502020204030204" pitchFamily="34" charset="0"/>
              </a:rPr>
              <a:t>business’</a:t>
            </a:r>
            <a:r>
              <a:rPr lang="en-US" sz="2000" dirty="0" smtClean="0">
                <a:solidFill>
                  <a:srgbClr val="000000"/>
                </a:solidFill>
                <a:latin typeface="Calibri" panose="020F0502020204030204" pitchFamily="34" charset="0"/>
              </a:rPr>
              <a:t> license </a:t>
            </a:r>
            <a:r>
              <a:rPr lang="en-US" sz="2000" dirty="0">
                <a:solidFill>
                  <a:srgbClr val="000000"/>
                </a:solidFill>
                <a:latin typeface="Calibri" panose="020F0502020204030204" pitchFamily="34" charset="0"/>
              </a:rPr>
              <a:t>expires and renew </a:t>
            </a:r>
            <a:r>
              <a:rPr lang="en-US" sz="2000" dirty="0" smtClean="0">
                <a:solidFill>
                  <a:schemeClr val="tx1"/>
                </a:solidFill>
                <a:latin typeface="Calibri" panose="020F0502020204030204" pitchFamily="34" charset="0"/>
              </a:rPr>
              <a:t>the</a:t>
            </a:r>
            <a:r>
              <a:rPr lang="en-US" sz="2000" b="1" u="sng" dirty="0" smtClean="0">
                <a:solidFill>
                  <a:srgbClr val="FF0000"/>
                </a:solidFill>
                <a:latin typeface="Calibri" panose="020F0502020204030204" pitchFamily="34" charset="0"/>
              </a:rPr>
              <a:t> </a:t>
            </a:r>
            <a:r>
              <a:rPr lang="en-US" sz="2000" b="1" u="sng" dirty="0" smtClean="0">
                <a:solidFill>
                  <a:srgbClr val="C00000"/>
                </a:solidFill>
                <a:latin typeface="Calibri" panose="020F0502020204030204" pitchFamily="34" charset="0"/>
              </a:rPr>
              <a:t>business’</a:t>
            </a:r>
            <a:r>
              <a:rPr lang="en-US" sz="2000" dirty="0" smtClean="0">
                <a:solidFill>
                  <a:srgbClr val="000000"/>
                </a:solidFill>
                <a:latin typeface="Calibri" panose="020F0502020204030204" pitchFamily="34" charset="0"/>
              </a:rPr>
              <a:t> license </a:t>
            </a:r>
            <a:r>
              <a:rPr lang="en-US" sz="2000" dirty="0">
                <a:solidFill>
                  <a:srgbClr val="000000"/>
                </a:solidFill>
                <a:latin typeface="Calibri" panose="020F0502020204030204" pitchFamily="34" charset="0"/>
              </a:rPr>
              <a:t>before it expires;</a:t>
            </a:r>
            <a:endParaRPr lang="en-US" sz="2000" dirty="0"/>
          </a:p>
          <a:p>
            <a:pPr marL="544068" indent="-342900">
              <a:spcBef>
                <a:spcPts val="200"/>
              </a:spcBef>
              <a:spcAft>
                <a:spcPts val="400"/>
              </a:spcAft>
              <a:buFont typeface="Courier New" panose="02070309020205020404" pitchFamily="49" charset="0"/>
              <a:buChar char="o"/>
            </a:pPr>
            <a:r>
              <a:rPr lang="en-US" sz="2000" dirty="0" smtClean="0">
                <a:solidFill>
                  <a:srgbClr val="404040"/>
                </a:solidFill>
                <a:latin typeface="Calibri" panose="020F0502020204030204" pitchFamily="34" charset="0"/>
              </a:rPr>
              <a:t>The </a:t>
            </a:r>
            <a:r>
              <a:rPr lang="en-US" sz="2000" b="1" u="sng" dirty="0" smtClean="0">
                <a:solidFill>
                  <a:srgbClr val="C00000"/>
                </a:solidFill>
                <a:latin typeface="Calibri" panose="020F0502020204030204" pitchFamily="34" charset="0"/>
              </a:rPr>
              <a:t>business’</a:t>
            </a:r>
            <a:r>
              <a:rPr lang="en-US" sz="2000" dirty="0" smtClean="0">
                <a:solidFill>
                  <a:srgbClr val="404040"/>
                </a:solidFill>
                <a:latin typeface="Calibri" panose="020F0502020204030204" pitchFamily="34" charset="0"/>
              </a:rPr>
              <a:t> Certificate of Insurance is current and valid;</a:t>
            </a:r>
          </a:p>
          <a:p>
            <a:pPr marL="544068" indent="-342900">
              <a:spcBef>
                <a:spcPts val="200"/>
              </a:spcBef>
              <a:spcAft>
                <a:spcPts val="400"/>
              </a:spcAft>
              <a:buFont typeface="Courier New" panose="02070309020205020404" pitchFamily="49" charset="0"/>
              <a:buChar char="o"/>
            </a:pPr>
            <a:r>
              <a:rPr lang="en-US" sz="2000" dirty="0" smtClean="0">
                <a:solidFill>
                  <a:srgbClr val="404040"/>
                </a:solidFill>
                <a:latin typeface="Calibri" panose="020F0502020204030204" pitchFamily="34" charset="0"/>
              </a:rPr>
              <a:t>The </a:t>
            </a:r>
            <a:r>
              <a:rPr lang="en-US" sz="2000" b="1" u="sng" dirty="0" smtClean="0">
                <a:solidFill>
                  <a:srgbClr val="C00000"/>
                </a:solidFill>
                <a:latin typeface="Calibri" panose="020F0502020204030204" pitchFamily="34" charset="0"/>
              </a:rPr>
              <a:t>business</a:t>
            </a:r>
            <a:r>
              <a:rPr lang="en-US" sz="2000" dirty="0" smtClean="0">
                <a:solidFill>
                  <a:srgbClr val="404040"/>
                </a:solidFill>
                <a:latin typeface="Calibri" panose="020F0502020204030204" pitchFamily="34" charset="0"/>
              </a:rPr>
              <a:t> has, if applicable, a currently certified commercial applicator of record who is responsible for  (i) the </a:t>
            </a:r>
            <a:r>
              <a:rPr lang="en-US" sz="2000" dirty="0">
                <a:solidFill>
                  <a:srgbClr val="404040"/>
                </a:solidFill>
                <a:latin typeface="Calibri" panose="020F0502020204030204" pitchFamily="34" charset="0"/>
              </a:rPr>
              <a:t>safe application of the pesticides; and (ii) providing recommendations for the use of </a:t>
            </a:r>
            <a:r>
              <a:rPr lang="en-US" sz="2000" dirty="0" smtClean="0">
                <a:solidFill>
                  <a:srgbClr val="404040"/>
                </a:solidFill>
                <a:latin typeface="Calibri" panose="020F0502020204030204" pitchFamily="34" charset="0"/>
              </a:rPr>
              <a:t>pesticides; and</a:t>
            </a:r>
          </a:p>
          <a:p>
            <a:pPr marL="544068" indent="-342900">
              <a:spcBef>
                <a:spcPts val="200"/>
              </a:spcBef>
              <a:spcAft>
                <a:spcPts val="400"/>
              </a:spcAft>
              <a:buFont typeface="Courier New" panose="02070309020205020404" pitchFamily="49" charset="0"/>
              <a:buChar char="o"/>
            </a:pPr>
            <a:r>
              <a:rPr lang="en-US" sz="2000" b="1" u="sng" dirty="0" smtClean="0">
                <a:solidFill>
                  <a:srgbClr val="C00000"/>
                </a:solidFill>
                <a:latin typeface="Calibri" panose="020F0502020204030204" pitchFamily="34" charset="0"/>
              </a:rPr>
              <a:t>Businesses</a:t>
            </a:r>
            <a:r>
              <a:rPr lang="en-US" sz="2000" dirty="0" smtClean="0">
                <a:solidFill>
                  <a:srgbClr val="C00000"/>
                </a:solidFill>
                <a:latin typeface="Calibri" panose="020F0502020204030204" pitchFamily="34" charset="0"/>
              </a:rPr>
              <a:t> </a:t>
            </a:r>
            <a:r>
              <a:rPr lang="en-US" sz="2000" dirty="0">
                <a:solidFill>
                  <a:srgbClr val="404040"/>
                </a:solidFill>
                <a:latin typeface="Calibri" panose="020F0502020204030204" pitchFamily="34" charset="0"/>
              </a:rPr>
              <a:t>which sell restricted use pesticides, or distribute restricted use pesticides for purposes of selling, must employ a certified commercial applicator of record who is present and bears immediate responsibility for the correct and safe operation of the location or outlet..</a:t>
            </a:r>
            <a:endParaRPr lang="en-US" sz="2000" dirty="0" smtClean="0">
              <a:solidFill>
                <a:srgbClr val="404040"/>
              </a:solidFill>
              <a:latin typeface="Calibri" panose="020F0502020204030204" pitchFamily="34" charset="0"/>
            </a:endParaRPr>
          </a:p>
          <a:p>
            <a:pPr marL="676656" lvl="1"/>
            <a:endParaRPr lang="en-US" dirty="0" smtClean="0">
              <a:solidFill>
                <a:srgbClr val="404040"/>
              </a:solidFill>
              <a:latin typeface="Calibri" panose="020F0502020204030204" pitchFamily="34" charset="0"/>
            </a:endParaRPr>
          </a:p>
          <a:p>
            <a:pPr marL="384048" indent="-182880">
              <a:spcBef>
                <a:spcPts val="200"/>
              </a:spcBef>
              <a:spcAft>
                <a:spcPts val="400"/>
              </a:spcAft>
            </a:pPr>
            <a:endParaRPr lang="en-US" dirty="0" smtClean="0">
              <a:solidFill>
                <a:srgbClr val="404040"/>
              </a:solidFill>
              <a:latin typeface="Calibri" panose="020F0502020204030204" pitchFamily="34" charset="0"/>
            </a:endParaRPr>
          </a:p>
          <a:p>
            <a:pPr marL="384048" indent="-182880">
              <a:spcBef>
                <a:spcPts val="200"/>
              </a:spcBef>
              <a:spcAft>
                <a:spcPts val="400"/>
              </a:spcAft>
            </a:pPr>
            <a:endParaRPr lang="en-US" dirty="0"/>
          </a:p>
          <a:p>
            <a:pPr lvl="1"/>
            <a:endParaRPr lang="en-US" b="1" dirty="0"/>
          </a:p>
        </p:txBody>
      </p:sp>
      <p:sp>
        <p:nvSpPr>
          <p:cNvPr id="4" name="Slide Number Placeholder 3"/>
          <p:cNvSpPr>
            <a:spLocks noGrp="1"/>
          </p:cNvSpPr>
          <p:nvPr>
            <p:ph type="sldNum" sz="quarter" idx="12"/>
          </p:nvPr>
        </p:nvSpPr>
        <p:spPr/>
        <p:txBody>
          <a:bodyPr/>
          <a:lstStyle/>
          <a:p>
            <a:fld id="{F570B3D5-320C-44A2-81BF-BC1224605DE1}" type="slidenum">
              <a:rPr lang="en-US" smtClean="0"/>
              <a:t>38</a:t>
            </a:fld>
            <a:endParaRPr lang="en-US" dirty="0"/>
          </a:p>
        </p:txBody>
      </p:sp>
    </p:spTree>
    <p:extLst>
      <p:ext uri="{BB962C8B-B14F-4D97-AF65-F5344CB8AC3E}">
        <p14:creationId xmlns:p14="http://schemas.microsoft.com/office/powerpoint/2010/main" val="444269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58697" y="228600"/>
            <a:ext cx="7729728" cy="1188720"/>
          </a:xfrm>
        </p:spPr>
        <p:txBody>
          <a:bodyPr>
            <a:noAutofit/>
          </a:bodyPr>
          <a:lstStyle/>
          <a:p>
            <a:pPr algn="l"/>
            <a:r>
              <a:rPr lang="en-US" sz="3200" b="1" dirty="0">
                <a:solidFill>
                  <a:srgbClr val="000000"/>
                </a:solidFill>
                <a:latin typeface="Calibri" panose="020F0502020204030204" pitchFamily="34" charset="0"/>
              </a:rPr>
              <a:t>REMINDER:</a:t>
            </a:r>
            <a:br>
              <a:rPr lang="en-US" sz="3200" b="1" dirty="0">
                <a:solidFill>
                  <a:srgbClr val="000000"/>
                </a:solidFill>
                <a:latin typeface="Calibri" panose="020F0502020204030204" pitchFamily="34" charset="0"/>
              </a:rPr>
            </a:br>
            <a:r>
              <a:rPr lang="en-US" sz="3200" b="1" dirty="0" smtClean="0">
                <a:solidFill>
                  <a:srgbClr val="000000"/>
                </a:solidFill>
                <a:latin typeface="Calibri" panose="020F0502020204030204" pitchFamily="34" charset="0"/>
              </a:rPr>
              <a:t>Pesticide Business Licenses</a:t>
            </a:r>
            <a:endParaRPr lang="en-US" sz="3200" dirty="0"/>
          </a:p>
        </p:txBody>
      </p:sp>
      <p:sp>
        <p:nvSpPr>
          <p:cNvPr id="8" name="Content Placeholder 7"/>
          <p:cNvSpPr>
            <a:spLocks noGrp="1"/>
          </p:cNvSpPr>
          <p:nvPr>
            <p:ph idx="1"/>
          </p:nvPr>
        </p:nvSpPr>
        <p:spPr>
          <a:xfrm>
            <a:off x="544749" y="1737360"/>
            <a:ext cx="11157625" cy="4673859"/>
          </a:xfrm>
        </p:spPr>
        <p:txBody>
          <a:bodyPr>
            <a:normAutofit fontScale="92500" lnSpcReduction="20000"/>
          </a:bodyPr>
          <a:lstStyle/>
          <a:p>
            <a:r>
              <a:rPr lang="en-US" sz="2400" u="sng" dirty="0" smtClean="0"/>
              <a:t>All</a:t>
            </a:r>
            <a:r>
              <a:rPr lang="en-US" sz="2400" dirty="0" smtClean="0"/>
              <a:t> business licenses expire on March 31;</a:t>
            </a:r>
          </a:p>
          <a:p>
            <a:endParaRPr lang="en-US" sz="1200" dirty="0" smtClean="0"/>
          </a:p>
          <a:p>
            <a:r>
              <a:rPr lang="en-US" sz="2400" dirty="0" smtClean="0"/>
              <a:t>If </a:t>
            </a:r>
            <a:r>
              <a:rPr lang="en-US" sz="2400" u="sng" dirty="0" smtClean="0"/>
              <a:t>not</a:t>
            </a:r>
            <a:r>
              <a:rPr lang="en-US" sz="2400" dirty="0" smtClean="0"/>
              <a:t> renewed by March 31,</a:t>
            </a:r>
          </a:p>
          <a:p>
            <a:pPr lvl="1"/>
            <a:r>
              <a:rPr lang="en-US" sz="2000" dirty="0" smtClean="0"/>
              <a:t>The business is </a:t>
            </a:r>
            <a:r>
              <a:rPr lang="en-US" sz="2000" u="sng" dirty="0" smtClean="0"/>
              <a:t>not</a:t>
            </a:r>
            <a:r>
              <a:rPr lang="en-US" sz="2000" dirty="0" smtClean="0"/>
              <a:t> licensed and cannot conduct business until such time as the licensed is renewed, for example, sell or apply pesticides; and</a:t>
            </a:r>
          </a:p>
          <a:p>
            <a:pPr lvl="1"/>
            <a:r>
              <a:rPr lang="en-US" sz="2000" dirty="0" smtClean="0"/>
              <a:t>The certificates of all pesticide applicators working for the business are </a:t>
            </a:r>
            <a:r>
              <a:rPr lang="en-US" sz="2000" u="sng" dirty="0" smtClean="0"/>
              <a:t>inactive</a:t>
            </a:r>
            <a:r>
              <a:rPr lang="en-US" sz="2000" dirty="0" smtClean="0"/>
              <a:t>, therefore, applicators may not apply pesticide until the business license is renewed.</a:t>
            </a:r>
          </a:p>
          <a:p>
            <a:pPr lvl="1"/>
            <a:endParaRPr lang="en-US" sz="1200" dirty="0" smtClean="0"/>
          </a:p>
          <a:p>
            <a:r>
              <a:rPr lang="en-US" sz="2400" dirty="0" smtClean="0"/>
              <a:t>Proof of insurance is required to maintain a business license. It is the business’ responsibility to ensure that a current certificate of insurance is on file throughout the license year:  </a:t>
            </a:r>
          </a:p>
          <a:p>
            <a:pPr lvl="1"/>
            <a:r>
              <a:rPr lang="en-US" sz="2200" dirty="0" smtClean="0"/>
              <a:t>If the certificate of insurance expires at any time during the year, the pesticide business license is considered unlicensed and cannot conduct business; and</a:t>
            </a:r>
          </a:p>
          <a:p>
            <a:pPr lvl="1"/>
            <a:r>
              <a:rPr lang="en-US" sz="2200" dirty="0" smtClean="0"/>
              <a:t>The </a:t>
            </a:r>
            <a:r>
              <a:rPr lang="en-US" sz="2200" dirty="0"/>
              <a:t>certificates of all pesticide applicators working for the business are inactive, therefore, applicators may not apply pesticide until the business license is </a:t>
            </a:r>
            <a:r>
              <a:rPr lang="en-US" sz="2200" dirty="0" smtClean="0"/>
              <a:t>valid.</a:t>
            </a:r>
          </a:p>
          <a:p>
            <a:pPr lvl="1"/>
            <a:endParaRPr lang="en-US" dirty="0" smtClean="0"/>
          </a:p>
        </p:txBody>
      </p:sp>
      <p:sp>
        <p:nvSpPr>
          <p:cNvPr id="2" name="Slide Number Placeholder 1"/>
          <p:cNvSpPr>
            <a:spLocks noGrp="1"/>
          </p:cNvSpPr>
          <p:nvPr>
            <p:ph type="sldNum" sz="quarter" idx="12"/>
          </p:nvPr>
        </p:nvSpPr>
        <p:spPr/>
        <p:txBody>
          <a:bodyPr/>
          <a:lstStyle/>
          <a:p>
            <a:fld id="{F570B3D5-320C-44A2-81BF-BC1224605DE1}" type="slidenum">
              <a:rPr lang="en-US" smtClean="0"/>
              <a:t>39</a:t>
            </a:fld>
            <a:endParaRPr lang="en-US" dirty="0"/>
          </a:p>
        </p:txBody>
      </p:sp>
    </p:spTree>
    <p:extLst>
      <p:ext uri="{BB962C8B-B14F-4D97-AF65-F5344CB8AC3E}">
        <p14:creationId xmlns:p14="http://schemas.microsoft.com/office/powerpoint/2010/main" val="2176679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mn-lt"/>
              </a:rPr>
              <a:t>Ensuring Proper Use of Pesticides</a:t>
            </a:r>
            <a:endParaRPr lang="en-US" b="1" dirty="0">
              <a:latin typeface="+mn-lt"/>
            </a:endParaRPr>
          </a:p>
        </p:txBody>
      </p:sp>
      <p:sp>
        <p:nvSpPr>
          <p:cNvPr id="8" name="Content Placeholder 7"/>
          <p:cNvSpPr>
            <a:spLocks noGrp="1"/>
          </p:cNvSpPr>
          <p:nvPr>
            <p:ph idx="1"/>
          </p:nvPr>
        </p:nvSpPr>
        <p:spPr>
          <a:xfrm>
            <a:off x="6497782" y="512618"/>
            <a:ext cx="5278582" cy="6071062"/>
          </a:xfrm>
        </p:spPr>
        <p:txBody>
          <a:bodyPr>
            <a:normAutofit lnSpcReduction="10000"/>
          </a:bodyPr>
          <a:lstStyle/>
          <a:p>
            <a:pPr>
              <a:buFont typeface="Wingdings" panose="05000000000000000000" pitchFamily="2" charset="2"/>
              <a:buChar char="ü"/>
            </a:pPr>
            <a:r>
              <a:rPr lang="en-US" dirty="0" smtClean="0"/>
              <a:t>Certifying pesticide applicators to ensure they have the minimum competencies necessary to apply pesticides.</a:t>
            </a:r>
          </a:p>
          <a:p>
            <a:pPr>
              <a:buFont typeface="Wingdings" panose="05000000000000000000" pitchFamily="2" charset="2"/>
              <a:buChar char="ü"/>
            </a:pPr>
            <a:r>
              <a:rPr lang="en-US" dirty="0" smtClean="0"/>
              <a:t>Registering pesticide products to ensure only those pesticides that meet the federal requirements for registration, with limited exceptions, are used.</a:t>
            </a:r>
          </a:p>
          <a:p>
            <a:pPr>
              <a:buFont typeface="Wingdings" panose="05000000000000000000" pitchFamily="2" charset="2"/>
              <a:buChar char="ü"/>
            </a:pPr>
            <a:r>
              <a:rPr lang="en-US" dirty="0" smtClean="0"/>
              <a:t>Licensing businesses to ensure they have knowledge of pesticides and evidence of financial responsibility.</a:t>
            </a:r>
          </a:p>
          <a:p>
            <a:pPr>
              <a:buFont typeface="Wingdings" panose="05000000000000000000" pitchFamily="2" charset="2"/>
              <a:buChar char="ü"/>
            </a:pPr>
            <a:r>
              <a:rPr lang="en-US" dirty="0" smtClean="0"/>
              <a:t>Conducting inspections and investigations to ensure pesticides are used properly and all other provisions of the Act &amp; Regulations are met.</a:t>
            </a:r>
          </a:p>
          <a:p>
            <a:pPr>
              <a:buFont typeface="Wingdings" panose="05000000000000000000" pitchFamily="2" charset="2"/>
              <a:buChar char="ü"/>
            </a:pPr>
            <a:r>
              <a:rPr lang="en-US" dirty="0" smtClean="0"/>
              <a:t>Reviewing and approving recertification courses to ensure pesticide applicators receive the information required to maintain their certification.</a:t>
            </a:r>
          </a:p>
          <a:p>
            <a:pPr>
              <a:buFont typeface="Wingdings" panose="05000000000000000000" pitchFamily="2" charset="2"/>
              <a:buChar char="ü"/>
            </a:pPr>
            <a:r>
              <a:rPr lang="en-US" dirty="0" smtClean="0"/>
              <a:t>Coordinating recycling and collection programs to ensure to assist with the final disposition of containers and unwanted pesticides.</a:t>
            </a:r>
          </a:p>
        </p:txBody>
      </p:sp>
      <p:sp>
        <p:nvSpPr>
          <p:cNvPr id="9" name="Text Placeholder 8"/>
          <p:cNvSpPr>
            <a:spLocks noGrp="1"/>
          </p:cNvSpPr>
          <p:nvPr>
            <p:ph type="body" sz="half" idx="2"/>
          </p:nvPr>
        </p:nvSpPr>
        <p:spPr>
          <a:xfrm>
            <a:off x="921328" y="3897390"/>
            <a:ext cx="4253344" cy="2503410"/>
          </a:xfrm>
        </p:spPr>
        <p:txBody>
          <a:bodyPr>
            <a:noAutofit/>
          </a:bodyPr>
          <a:lstStyle/>
          <a:p>
            <a:r>
              <a:rPr lang="en-US" sz="2800" b="1" dirty="0" smtClean="0">
                <a:solidFill>
                  <a:schemeClr val="tx1"/>
                </a:solidFill>
              </a:rPr>
              <a:t>All OPS activities work to ensure pesticides are used in accordance with the law and regulations.</a:t>
            </a:r>
            <a:endParaRPr lang="en-US" sz="2800" b="1" dirty="0">
              <a:solidFill>
                <a:schemeClr val="tx1"/>
              </a:solidFill>
            </a:endParaRPr>
          </a:p>
        </p:txBody>
      </p:sp>
      <p:sp>
        <p:nvSpPr>
          <p:cNvPr id="5" name="Slide Number Placeholder 4"/>
          <p:cNvSpPr>
            <a:spLocks noGrp="1"/>
          </p:cNvSpPr>
          <p:nvPr>
            <p:ph type="sldNum" sz="quarter" idx="12"/>
          </p:nvPr>
        </p:nvSpPr>
        <p:spPr/>
        <p:txBody>
          <a:bodyPr/>
          <a:lstStyle/>
          <a:p>
            <a:fld id="{F570B3D5-320C-44A2-81BF-BC1224605DE1}" type="slidenum">
              <a:rPr lang="en-US" smtClean="0"/>
              <a:t>4</a:t>
            </a:fld>
            <a:endParaRPr lang="en-US" dirty="0"/>
          </a:p>
        </p:txBody>
      </p:sp>
    </p:spTree>
    <p:extLst>
      <p:ext uri="{BB962C8B-B14F-4D97-AF65-F5344CB8AC3E}">
        <p14:creationId xmlns:p14="http://schemas.microsoft.com/office/powerpoint/2010/main" val="35569323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81000"/>
            <a:ext cx="10622280" cy="1802892"/>
          </a:xfrm>
        </p:spPr>
        <p:txBody>
          <a:bodyPr>
            <a:normAutofit fontScale="90000"/>
          </a:bodyPr>
          <a:lstStyle/>
          <a:p>
            <a:r>
              <a:rPr lang="en-US" sz="3100" b="1" dirty="0" smtClean="0">
                <a:latin typeface="+mn-lt"/>
              </a:rPr>
              <a:t>Pesticide Fees</a:t>
            </a:r>
            <a:r>
              <a:rPr lang="en-US" sz="4400" b="1" dirty="0" smtClean="0">
                <a:latin typeface="+mn-lt"/>
              </a:rPr>
              <a:t>:</a:t>
            </a:r>
            <a:br>
              <a:rPr lang="en-US" sz="4400" b="1" dirty="0" smtClean="0">
                <a:latin typeface="+mn-lt"/>
              </a:rPr>
            </a:br>
            <a:r>
              <a:rPr lang="en-US" sz="3100" b="1" dirty="0" smtClean="0">
                <a:latin typeface="+mn-lt"/>
              </a:rPr>
              <a:t>Non-Refundable and Non-Transferable</a:t>
            </a:r>
            <a:endParaRPr lang="en-US" sz="3100" b="1" dirty="0">
              <a:latin typeface="+mn-lt"/>
            </a:endParaRPr>
          </a:p>
        </p:txBody>
      </p:sp>
      <p:sp>
        <p:nvSpPr>
          <p:cNvPr id="5" name="Content Placeholder 4"/>
          <p:cNvSpPr>
            <a:spLocks noGrp="1"/>
          </p:cNvSpPr>
          <p:nvPr>
            <p:ph sz="half" idx="1"/>
          </p:nvPr>
        </p:nvSpPr>
        <p:spPr>
          <a:xfrm>
            <a:off x="1203960" y="2499360"/>
            <a:ext cx="4649723" cy="3718560"/>
          </a:xfrm>
        </p:spPr>
        <p:txBody>
          <a:bodyPr>
            <a:normAutofit lnSpcReduction="10000"/>
          </a:bodyPr>
          <a:lstStyle/>
          <a:p>
            <a:r>
              <a:rPr lang="en-US" sz="2400" dirty="0" smtClean="0"/>
              <a:t>Fees are assessed to offset the cost of processing applications for:</a:t>
            </a:r>
          </a:p>
          <a:p>
            <a:pPr lvl="1"/>
            <a:r>
              <a:rPr lang="en-US" sz="2000" dirty="0" smtClean="0"/>
              <a:t>Certified applicators (commercial &amp; registered technicians);</a:t>
            </a:r>
          </a:p>
          <a:p>
            <a:pPr lvl="1"/>
            <a:r>
              <a:rPr lang="en-US" sz="2000" dirty="0" smtClean="0"/>
              <a:t>Business licenses; and</a:t>
            </a:r>
          </a:p>
          <a:p>
            <a:pPr lvl="1"/>
            <a:r>
              <a:rPr lang="en-US" sz="2000" dirty="0" smtClean="0"/>
              <a:t>Product registration.</a:t>
            </a:r>
          </a:p>
          <a:p>
            <a:r>
              <a:rPr lang="en-US" sz="2400" dirty="0" smtClean="0"/>
              <a:t>Once applications are processed, regardless of if the credential is issued, fees will not be refunded.</a:t>
            </a:r>
          </a:p>
          <a:p>
            <a:pPr lvl="1"/>
            <a:endParaRPr lang="en-US" dirty="0" smtClean="0"/>
          </a:p>
        </p:txBody>
      </p:sp>
      <p:sp>
        <p:nvSpPr>
          <p:cNvPr id="6" name="Content Placeholder 5"/>
          <p:cNvSpPr>
            <a:spLocks noGrp="1"/>
          </p:cNvSpPr>
          <p:nvPr>
            <p:ph sz="half" idx="2"/>
          </p:nvPr>
        </p:nvSpPr>
        <p:spPr>
          <a:xfrm>
            <a:off x="6671555" y="2638044"/>
            <a:ext cx="4270247" cy="3579876"/>
          </a:xfrm>
        </p:spPr>
        <p:txBody>
          <a:bodyPr>
            <a:normAutofit lnSpcReduction="10000"/>
          </a:bodyPr>
          <a:lstStyle/>
          <a:p>
            <a:r>
              <a:rPr lang="en-US" sz="2400" dirty="0"/>
              <a:t>Fees are transaction specific (i.e</a:t>
            </a:r>
            <a:r>
              <a:rPr lang="en-US" sz="2400" dirty="0" smtClean="0"/>
              <a:t>. </a:t>
            </a:r>
            <a:r>
              <a:rPr lang="en-US" sz="2400" dirty="0"/>
              <a:t>fees paid for one prospective applicator's credential cannot be used to pay for a second prospective applicator's credential</a:t>
            </a:r>
            <a:r>
              <a:rPr lang="en-US" sz="2400" dirty="0" smtClean="0"/>
              <a:t>).</a:t>
            </a:r>
          </a:p>
          <a:p>
            <a:r>
              <a:rPr lang="en-US" sz="2400" dirty="0"/>
              <a:t>Refunds, if due, are transaction </a:t>
            </a:r>
            <a:r>
              <a:rPr lang="en-US" sz="2400" dirty="0" smtClean="0"/>
              <a:t>specific. Refunds cannot be applied to offset another fee.</a:t>
            </a:r>
            <a:endParaRPr lang="en-US" sz="2400" dirty="0"/>
          </a:p>
          <a:p>
            <a:endParaRPr lang="en-US" dirty="0" smtClean="0"/>
          </a:p>
          <a:p>
            <a:endParaRPr lang="en-US" dirty="0"/>
          </a:p>
        </p:txBody>
      </p:sp>
      <p:sp>
        <p:nvSpPr>
          <p:cNvPr id="2" name="Slide Number Placeholder 1"/>
          <p:cNvSpPr>
            <a:spLocks noGrp="1"/>
          </p:cNvSpPr>
          <p:nvPr>
            <p:ph type="sldNum" sz="quarter" idx="12"/>
          </p:nvPr>
        </p:nvSpPr>
        <p:spPr/>
        <p:txBody>
          <a:bodyPr/>
          <a:lstStyle/>
          <a:p>
            <a:fld id="{F570B3D5-320C-44A2-81BF-BC1224605DE1}" type="slidenum">
              <a:rPr lang="en-US" smtClean="0"/>
              <a:t>40</a:t>
            </a:fld>
            <a:endParaRPr lang="en-US" dirty="0"/>
          </a:p>
        </p:txBody>
      </p:sp>
    </p:spTree>
    <p:extLst>
      <p:ext uri="{BB962C8B-B14F-4D97-AF65-F5344CB8AC3E}">
        <p14:creationId xmlns:p14="http://schemas.microsoft.com/office/powerpoint/2010/main" val="99077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4936" y="661852"/>
            <a:ext cx="7729728" cy="1188720"/>
          </a:xfrm>
        </p:spPr>
        <p:txBody>
          <a:bodyPr>
            <a:normAutofit/>
          </a:bodyPr>
          <a:lstStyle/>
          <a:p>
            <a:pPr algn="ctr"/>
            <a:r>
              <a:rPr lang="en-US" sz="4000" b="1" dirty="0" smtClean="0">
                <a:latin typeface="+mn-lt"/>
                <a:cs typeface="Calibri" panose="020F0502020204030204" pitchFamily="34" charset="0"/>
              </a:rPr>
              <a:t>Recordkeeping</a:t>
            </a:r>
            <a:endParaRPr lang="en-US" sz="4000" b="1" dirty="0">
              <a:latin typeface="+mn-lt"/>
              <a:cs typeface="Calibri" panose="020F0502020204030204" pitchFamily="34" charset="0"/>
            </a:endParaRPr>
          </a:p>
        </p:txBody>
      </p:sp>
      <p:sp>
        <p:nvSpPr>
          <p:cNvPr id="3" name="Content Placeholder 2"/>
          <p:cNvSpPr>
            <a:spLocks noGrp="1"/>
          </p:cNvSpPr>
          <p:nvPr>
            <p:ph sz="half" idx="1"/>
          </p:nvPr>
        </p:nvSpPr>
        <p:spPr>
          <a:xfrm>
            <a:off x="838200" y="2286000"/>
            <a:ext cx="5181600" cy="4160594"/>
          </a:xfrm>
        </p:spPr>
        <p:txBody>
          <a:bodyPr>
            <a:normAutofit fontScale="92500" lnSpcReduction="10000"/>
          </a:bodyPr>
          <a:lstStyle/>
          <a:p>
            <a:pPr lvl="1"/>
            <a:r>
              <a:rPr lang="en-US" sz="3600" dirty="0" smtClean="0">
                <a:cs typeface="Calibri" panose="020F0502020204030204" pitchFamily="34" charset="0"/>
              </a:rPr>
              <a:t>For pesticide businesses (commercial applicators and registered technicians)</a:t>
            </a:r>
          </a:p>
          <a:p>
            <a:pPr lvl="1"/>
            <a:endParaRPr lang="en-US" sz="3600" dirty="0">
              <a:cs typeface="Calibri" panose="020F0502020204030204" pitchFamily="34" charset="0"/>
            </a:endParaRPr>
          </a:p>
          <a:p>
            <a:pPr lvl="1"/>
            <a:r>
              <a:rPr lang="en-US" sz="3600" dirty="0" smtClean="0">
                <a:cs typeface="Calibri" panose="020F0502020204030204" pitchFamily="34" charset="0"/>
              </a:rPr>
              <a:t>For commercial applicators not for hire and registered technicians not for hire</a:t>
            </a:r>
          </a:p>
        </p:txBody>
      </p:sp>
      <p:sp>
        <p:nvSpPr>
          <p:cNvPr id="5" name="Slide Number Placeholder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570B3D5-320C-44A2-81BF-BC1224605DE1}" type="slidenum">
              <a:rPr kumimoji="0" lang="en-US" sz="1100" b="0" i="0" u="none" strike="noStrike" kern="1200" cap="none" spc="0" normalizeH="0" baseline="0" noProof="0" smtClean="0">
                <a:ln>
                  <a:noFill/>
                </a:ln>
                <a:solidFill>
                  <a:srgbClr val="FFFFFF"/>
                </a:solidFill>
                <a:effectLst/>
                <a:uLnTx/>
                <a:uFillTx/>
                <a:latin typeface="Gill Sans MT" panose="020B0502020104020203"/>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41</a:t>
            </a:fld>
            <a:endParaRPr kumimoji="0" lang="en-US" sz="11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pic>
        <p:nvPicPr>
          <p:cNvPr id="6" name="Picture 5"/>
          <p:cNvPicPr>
            <a:picLocks noChangeAspect="1"/>
          </p:cNvPicPr>
          <p:nvPr/>
        </p:nvPicPr>
        <p:blipFill>
          <a:blip r:embed="rId3"/>
          <a:stretch>
            <a:fillRect/>
          </a:stretch>
        </p:blipFill>
        <p:spPr>
          <a:xfrm>
            <a:off x="6736080" y="2286000"/>
            <a:ext cx="4205722" cy="3779163"/>
          </a:xfrm>
          <a:prstGeom prst="rect">
            <a:avLst/>
          </a:prstGeom>
        </p:spPr>
      </p:pic>
    </p:spTree>
    <p:extLst>
      <p:ext uri="{BB962C8B-B14F-4D97-AF65-F5344CB8AC3E}">
        <p14:creationId xmlns:p14="http://schemas.microsoft.com/office/powerpoint/2010/main" val="26094957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2639" y="470447"/>
            <a:ext cx="4486656" cy="1141497"/>
          </a:xfrm>
        </p:spPr>
        <p:txBody>
          <a:bodyPr/>
          <a:lstStyle/>
          <a:p>
            <a:r>
              <a:rPr lang="en-US" b="1" dirty="0" smtClean="0"/>
              <a:t>Recordkeeping elements</a:t>
            </a:r>
            <a:endParaRPr lang="en-US" b="1" dirty="0"/>
          </a:p>
        </p:txBody>
      </p:sp>
      <p:sp>
        <p:nvSpPr>
          <p:cNvPr id="6" name="Content Placeholder 5"/>
          <p:cNvSpPr>
            <a:spLocks noGrp="1"/>
          </p:cNvSpPr>
          <p:nvPr>
            <p:ph idx="1"/>
          </p:nvPr>
        </p:nvSpPr>
        <p:spPr>
          <a:xfrm>
            <a:off x="6303818" y="470447"/>
            <a:ext cx="5389418" cy="6292735"/>
          </a:xfrm>
        </p:spPr>
        <p:txBody>
          <a:bodyPr>
            <a:normAutofit lnSpcReduction="10000"/>
          </a:bodyPr>
          <a:lstStyle/>
          <a:p>
            <a:pPr marL="457200" indent="-457200">
              <a:buFont typeface="+mj-lt"/>
              <a:buAutoNum type="arabicPeriod"/>
            </a:pPr>
            <a:r>
              <a:rPr lang="en-US" dirty="0" smtClean="0"/>
              <a:t>Name</a:t>
            </a:r>
            <a:r>
              <a:rPr lang="en-US" dirty="0"/>
              <a:t>, address, and telephone number of customer and address or location, if different, of site of application; </a:t>
            </a:r>
          </a:p>
          <a:p>
            <a:pPr marL="457200" indent="-457200">
              <a:buFont typeface="+mj-lt"/>
              <a:buAutoNum type="arabicPeriod"/>
            </a:pPr>
            <a:r>
              <a:rPr lang="en-US" dirty="0"/>
              <a:t>Name and certification number (or certification number of the supervising certified applicator) of the person making the application; </a:t>
            </a:r>
          </a:p>
          <a:p>
            <a:pPr marL="457200" indent="-457200">
              <a:buFont typeface="+mj-lt"/>
              <a:buAutoNum type="arabicPeriod"/>
            </a:pPr>
            <a:r>
              <a:rPr lang="en-US" dirty="0"/>
              <a:t>Day, month and year of application; </a:t>
            </a:r>
          </a:p>
          <a:p>
            <a:pPr marL="457200" indent="-457200">
              <a:buFont typeface="+mj-lt"/>
              <a:buAutoNum type="arabicPeriod"/>
            </a:pPr>
            <a:r>
              <a:rPr lang="en-US" dirty="0"/>
              <a:t>Type of plants, crop, animals, or sites treated and principal pests to be controlled; </a:t>
            </a:r>
          </a:p>
          <a:p>
            <a:pPr marL="457200" indent="-457200">
              <a:buFont typeface="+mj-lt"/>
              <a:buAutoNum type="arabicPeriod"/>
            </a:pPr>
            <a:r>
              <a:rPr lang="en-US" dirty="0"/>
              <a:t>Acreage, area, or number of plants or animals treated; </a:t>
            </a:r>
          </a:p>
          <a:p>
            <a:pPr marL="457200" indent="-457200">
              <a:buFont typeface="+mj-lt"/>
              <a:buAutoNum type="arabicPeriod"/>
            </a:pPr>
            <a:r>
              <a:rPr lang="en-US" dirty="0"/>
              <a:t>Brand, trademark, or product name appearing on the product's label; </a:t>
            </a:r>
          </a:p>
          <a:p>
            <a:pPr marL="457200" indent="-457200">
              <a:buFont typeface="+mj-lt"/>
              <a:buAutoNum type="arabicPeriod"/>
            </a:pPr>
            <a:r>
              <a:rPr lang="en-US" dirty="0"/>
              <a:t>EPA registration number; </a:t>
            </a:r>
          </a:p>
          <a:p>
            <a:pPr marL="457200" indent="-457200">
              <a:buFont typeface="+mj-lt"/>
              <a:buAutoNum type="arabicPeriod"/>
            </a:pPr>
            <a:r>
              <a:rPr lang="en-US" dirty="0"/>
              <a:t>Amount of pesticide concentrate and amount of diluent used, by weight or volume, in mixture applied; and </a:t>
            </a:r>
          </a:p>
          <a:p>
            <a:pPr marL="457200" indent="-457200">
              <a:buFont typeface="+mj-lt"/>
              <a:buAutoNum type="arabicPeriod"/>
            </a:pPr>
            <a:r>
              <a:rPr lang="en-US" dirty="0"/>
              <a:t>Type of application equipment used.</a:t>
            </a:r>
          </a:p>
          <a:p>
            <a:endParaRPr lang="en-US" dirty="0"/>
          </a:p>
          <a:p>
            <a:endParaRPr lang="en-US" dirty="0"/>
          </a:p>
        </p:txBody>
      </p:sp>
      <p:pic>
        <p:nvPicPr>
          <p:cNvPr id="7" name="Picture 6"/>
          <p:cNvPicPr>
            <a:picLocks noChangeAspect="1"/>
          </p:cNvPicPr>
          <p:nvPr/>
        </p:nvPicPr>
        <p:blipFill>
          <a:blip r:embed="rId3"/>
          <a:stretch>
            <a:fillRect/>
          </a:stretch>
        </p:blipFill>
        <p:spPr>
          <a:xfrm>
            <a:off x="326275" y="2033100"/>
            <a:ext cx="3359033" cy="1870855"/>
          </a:xfrm>
          <a:prstGeom prst="rect">
            <a:avLst/>
          </a:prstGeom>
        </p:spPr>
      </p:pic>
      <p:pic>
        <p:nvPicPr>
          <p:cNvPr id="8" name="Picture 7"/>
          <p:cNvPicPr>
            <a:picLocks noChangeAspect="1"/>
          </p:cNvPicPr>
          <p:nvPr/>
        </p:nvPicPr>
        <p:blipFill>
          <a:blip r:embed="rId4"/>
          <a:stretch>
            <a:fillRect/>
          </a:stretch>
        </p:blipFill>
        <p:spPr>
          <a:xfrm>
            <a:off x="2590282" y="4325112"/>
            <a:ext cx="3144982" cy="2075688"/>
          </a:xfrm>
          <a:prstGeom prst="rect">
            <a:avLst/>
          </a:prstGeom>
        </p:spPr>
      </p:pic>
      <p:sp>
        <p:nvSpPr>
          <p:cNvPr id="2" name="Slide Number Placeholder 1"/>
          <p:cNvSpPr>
            <a:spLocks noGrp="1"/>
          </p:cNvSpPr>
          <p:nvPr>
            <p:ph type="sldNum" sz="quarter" idx="12"/>
          </p:nvPr>
        </p:nvSpPr>
        <p:spPr/>
        <p:txBody>
          <a:bodyPr/>
          <a:lstStyle/>
          <a:p>
            <a:fld id="{F570B3D5-320C-44A2-81BF-BC1224605DE1}" type="slidenum">
              <a:rPr lang="en-US" smtClean="0"/>
              <a:t>42</a:t>
            </a:fld>
            <a:endParaRPr lang="en-US" dirty="0"/>
          </a:p>
        </p:txBody>
      </p:sp>
    </p:spTree>
    <p:extLst>
      <p:ext uri="{BB962C8B-B14F-4D97-AF65-F5344CB8AC3E}">
        <p14:creationId xmlns:p14="http://schemas.microsoft.com/office/powerpoint/2010/main" val="15625841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00812"/>
            <a:ext cx="7729728" cy="1188720"/>
          </a:xfrm>
        </p:spPr>
        <p:txBody>
          <a:bodyPr>
            <a:normAutofit/>
          </a:bodyPr>
          <a:lstStyle/>
          <a:p>
            <a:pPr algn="ctr"/>
            <a:r>
              <a:rPr lang="en-US" b="1" i="1" dirty="0">
                <a:latin typeface="+mn-lt"/>
              </a:rPr>
              <a:t>If you don’t </a:t>
            </a:r>
            <a:r>
              <a:rPr lang="en-US" b="1" i="1" dirty="0" smtClean="0">
                <a:latin typeface="+mn-lt"/>
              </a:rPr>
              <a:t>know…ask us!</a:t>
            </a:r>
            <a:endParaRPr lang="en-US" b="1" i="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8545300"/>
              </p:ext>
            </p:extLst>
          </p:nvPr>
        </p:nvGraphicFramePr>
        <p:xfrm>
          <a:off x="1981200" y="1600200"/>
          <a:ext cx="8077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216917" y="5715000"/>
            <a:ext cx="9849853" cy="954107"/>
          </a:xfrm>
          <a:prstGeom prst="rect">
            <a:avLst/>
          </a:prstGeom>
          <a:noFill/>
        </p:spPr>
        <p:txBody>
          <a:bodyPr wrap="square" rtlCol="0">
            <a:spAutoFit/>
          </a:bodyPr>
          <a:lstStyle/>
          <a:p>
            <a:pPr algn="ctr"/>
            <a:r>
              <a:rPr lang="en-US" sz="2800" dirty="0">
                <a:hlinkClick r:id="rId8"/>
              </a:rPr>
              <a:t>http://</a:t>
            </a:r>
            <a:r>
              <a:rPr lang="en-US" sz="2800" dirty="0" smtClean="0">
                <a:hlinkClick r:id="rId8"/>
              </a:rPr>
              <a:t>www.vdacs.virginia.gov/pesticides.shtml</a:t>
            </a:r>
            <a:endParaRPr lang="en-US" sz="2800" dirty="0" smtClean="0"/>
          </a:p>
          <a:p>
            <a:pPr algn="ctr"/>
            <a:r>
              <a:rPr lang="en-US" sz="2800" dirty="0" smtClean="0"/>
              <a:t>Email:</a:t>
            </a:r>
            <a:r>
              <a:rPr lang="en-US" sz="2800" dirty="0"/>
              <a:t>  </a:t>
            </a:r>
            <a:r>
              <a:rPr lang="en-US" sz="2800" dirty="0" smtClean="0">
                <a:hlinkClick r:id="rId9"/>
              </a:rPr>
              <a:t>opsclrt.vdacs@vdacs.virginia.gov</a:t>
            </a:r>
            <a:r>
              <a:rPr lang="en-US" sz="2800" dirty="0" smtClean="0"/>
              <a:t> </a:t>
            </a:r>
            <a:endParaRPr lang="en-US" sz="2800" dirty="0"/>
          </a:p>
        </p:txBody>
      </p:sp>
      <p:sp>
        <p:nvSpPr>
          <p:cNvPr id="3" name="Slide Number Placeholder 2"/>
          <p:cNvSpPr>
            <a:spLocks noGrp="1"/>
          </p:cNvSpPr>
          <p:nvPr>
            <p:ph type="sldNum" sz="quarter" idx="12"/>
          </p:nvPr>
        </p:nvSpPr>
        <p:spPr/>
        <p:txBody>
          <a:bodyPr/>
          <a:lstStyle/>
          <a:p>
            <a:fld id="{F570B3D5-320C-44A2-81BF-BC1224605DE1}" type="slidenum">
              <a:rPr lang="en-US" smtClean="0"/>
              <a:t>43</a:t>
            </a:fld>
            <a:endParaRPr lang="en-US" dirty="0"/>
          </a:p>
        </p:txBody>
      </p:sp>
    </p:spTree>
    <p:extLst>
      <p:ext uri="{BB962C8B-B14F-4D97-AF65-F5344CB8AC3E}">
        <p14:creationId xmlns:p14="http://schemas.microsoft.com/office/powerpoint/2010/main" val="8622924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dirty="0" smtClean="0"/>
              <a:t>PRIVATE APPLICATORS</a:t>
            </a:r>
            <a:endParaRPr lang="en-US" b="1" dirty="0"/>
          </a:p>
        </p:txBody>
      </p:sp>
      <p:sp>
        <p:nvSpPr>
          <p:cNvPr id="6" name="Subtitle 5"/>
          <p:cNvSpPr>
            <a:spLocks noGrp="1"/>
          </p:cNvSpPr>
          <p:nvPr>
            <p:ph type="subTitle" idx="1"/>
          </p:nvPr>
        </p:nvSpPr>
        <p:spPr>
          <a:xfrm>
            <a:off x="1097280" y="4672584"/>
            <a:ext cx="10530840" cy="1804416"/>
          </a:xfrm>
        </p:spPr>
        <p:txBody>
          <a:bodyPr/>
          <a:lstStyle/>
          <a:p>
            <a:r>
              <a:rPr lang="en-US" sz="2800" b="1" i="1" dirty="0">
                <a:solidFill>
                  <a:srgbClr val="002060"/>
                </a:solidFill>
              </a:rPr>
              <a:t>Required additional information for all recertification </a:t>
            </a:r>
            <a:endParaRPr lang="en-US" sz="2800" b="1" i="1" dirty="0" smtClean="0">
              <a:solidFill>
                <a:srgbClr val="002060"/>
              </a:solidFill>
            </a:endParaRPr>
          </a:p>
          <a:p>
            <a:r>
              <a:rPr lang="en-US" sz="2800" b="1" i="1" dirty="0" smtClean="0">
                <a:solidFill>
                  <a:srgbClr val="002060"/>
                </a:solidFill>
              </a:rPr>
              <a:t>courses </a:t>
            </a:r>
            <a:r>
              <a:rPr lang="en-US" sz="2800" b="1" i="1" dirty="0">
                <a:solidFill>
                  <a:srgbClr val="002060"/>
                </a:solidFill>
              </a:rPr>
              <a:t>for </a:t>
            </a:r>
            <a:r>
              <a:rPr lang="en-US" sz="2800" b="1" i="1" dirty="0" smtClean="0">
                <a:solidFill>
                  <a:srgbClr val="002060"/>
                </a:solidFill>
              </a:rPr>
              <a:t>Private Applicators</a:t>
            </a:r>
            <a:endParaRPr lang="en-US" sz="2800" b="1" i="1" dirty="0">
              <a:solidFill>
                <a:srgbClr val="002060"/>
              </a:solidFill>
            </a:endParaRPr>
          </a:p>
          <a:p>
            <a:pPr algn="l"/>
            <a:endParaRPr lang="en-US" dirty="0"/>
          </a:p>
        </p:txBody>
      </p:sp>
      <p:sp>
        <p:nvSpPr>
          <p:cNvPr id="7" name="Slide Number Placeholder 6"/>
          <p:cNvSpPr>
            <a:spLocks noGrp="1"/>
          </p:cNvSpPr>
          <p:nvPr>
            <p:ph type="sldNum" sz="quarter" idx="12"/>
          </p:nvPr>
        </p:nvSpPr>
        <p:spPr/>
        <p:txBody>
          <a:bodyPr/>
          <a:lstStyle/>
          <a:p>
            <a:fld id="{F570B3D5-320C-44A2-81BF-BC1224605DE1}" type="slidenum">
              <a:rPr lang="en-US" smtClean="0"/>
              <a:t>44</a:t>
            </a:fld>
            <a:endParaRPr lang="en-US" dirty="0"/>
          </a:p>
        </p:txBody>
      </p:sp>
    </p:spTree>
    <p:extLst>
      <p:ext uri="{BB962C8B-B14F-4D97-AF65-F5344CB8AC3E}">
        <p14:creationId xmlns:p14="http://schemas.microsoft.com/office/powerpoint/2010/main" val="7903524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277761"/>
          </a:xfrm>
        </p:spPr>
        <p:txBody>
          <a:bodyPr>
            <a:normAutofit/>
          </a:bodyPr>
          <a:lstStyle/>
          <a:p>
            <a:pPr algn="l"/>
            <a:r>
              <a:rPr lang="en-US" b="1" dirty="0" smtClean="0">
                <a:latin typeface="+mn-lt"/>
              </a:rPr>
              <a:t>REMINDER:</a:t>
            </a:r>
            <a:br>
              <a:rPr lang="en-US" b="1" dirty="0" smtClean="0">
                <a:latin typeface="+mn-lt"/>
              </a:rPr>
            </a:br>
            <a:r>
              <a:rPr lang="en-US" b="1" dirty="0" smtClean="0">
                <a:latin typeface="+mn-lt"/>
              </a:rPr>
              <a:t>Private Applicator Certification</a:t>
            </a:r>
            <a:endParaRPr lang="en-US" b="1" dirty="0">
              <a:latin typeface="+mn-lt"/>
            </a:endParaRPr>
          </a:p>
        </p:txBody>
      </p:sp>
      <p:sp>
        <p:nvSpPr>
          <p:cNvPr id="3" name="Subtitle 2"/>
          <p:cNvSpPr>
            <a:spLocks noGrp="1"/>
          </p:cNvSpPr>
          <p:nvPr>
            <p:ph type="body" idx="1"/>
          </p:nvPr>
        </p:nvSpPr>
        <p:spPr>
          <a:xfrm>
            <a:off x="1215957" y="1737359"/>
            <a:ext cx="9939724" cy="594721"/>
          </a:xfrm>
        </p:spPr>
        <p:txBody>
          <a:bodyPr>
            <a:normAutofit fontScale="77500" lnSpcReduction="20000"/>
          </a:bodyPr>
          <a:lstStyle/>
          <a:p>
            <a:pPr algn="ctr"/>
            <a:r>
              <a:rPr lang="en-US" sz="2800" b="1" dirty="0">
                <a:solidFill>
                  <a:srgbClr val="C00000"/>
                </a:solidFill>
              </a:rPr>
              <a:t>It is </a:t>
            </a:r>
            <a:r>
              <a:rPr lang="en-US" sz="2800" b="1" u="sng" dirty="0">
                <a:solidFill>
                  <a:srgbClr val="C00000"/>
                </a:solidFill>
              </a:rPr>
              <a:t>YOUR</a:t>
            </a:r>
            <a:r>
              <a:rPr lang="en-US" sz="2800" b="1" dirty="0">
                <a:solidFill>
                  <a:srgbClr val="C00000"/>
                </a:solidFill>
              </a:rPr>
              <a:t> Responsibility to Maintain Your </a:t>
            </a:r>
            <a:r>
              <a:rPr lang="en-US" sz="2800" b="1" dirty="0" smtClean="0">
                <a:solidFill>
                  <a:srgbClr val="C00000"/>
                </a:solidFill>
              </a:rPr>
              <a:t>Certification</a:t>
            </a:r>
            <a:endParaRPr lang="en-US" sz="2800" b="1" dirty="0">
              <a:solidFill>
                <a:srgbClr val="C00000"/>
              </a:solidFill>
            </a:endParaRPr>
          </a:p>
        </p:txBody>
      </p:sp>
      <p:sp>
        <p:nvSpPr>
          <p:cNvPr id="4" name="Content Placeholder 3"/>
          <p:cNvSpPr>
            <a:spLocks noGrp="1"/>
          </p:cNvSpPr>
          <p:nvPr>
            <p:ph sz="half" idx="2"/>
          </p:nvPr>
        </p:nvSpPr>
        <p:spPr>
          <a:xfrm>
            <a:off x="1215956" y="2505074"/>
            <a:ext cx="9695059" cy="4078605"/>
          </a:xfrm>
        </p:spPr>
        <p:txBody>
          <a:bodyPr>
            <a:normAutofit fontScale="85000" lnSpcReduction="20000"/>
          </a:bodyPr>
          <a:lstStyle/>
          <a:p>
            <a:r>
              <a:rPr lang="en-US" sz="2400" dirty="0"/>
              <a:t>Maintaining your pesticide applicator certification is a </a:t>
            </a:r>
            <a:r>
              <a:rPr lang="en-US" sz="2400" b="1" dirty="0"/>
              <a:t>two-step process </a:t>
            </a:r>
            <a:r>
              <a:rPr lang="en-US" sz="2400" dirty="0"/>
              <a:t>and includes both attending a recertification course approved for the category(s) of applications you are certified to make and renewing your pesticide applicator </a:t>
            </a:r>
            <a:r>
              <a:rPr lang="en-US" sz="2400" dirty="0" smtClean="0"/>
              <a:t>certificate.</a:t>
            </a:r>
          </a:p>
          <a:p>
            <a:pPr lvl="1"/>
            <a:r>
              <a:rPr lang="en-US" sz="2200" dirty="0" smtClean="0"/>
              <a:t>Recertification </a:t>
            </a:r>
            <a:r>
              <a:rPr lang="en-US" sz="2200" dirty="0"/>
              <a:t>– Currently certified applicators are required to attend approved category specific recertification courses for each category they hold every 2 years before their certificates expire; and</a:t>
            </a:r>
          </a:p>
          <a:p>
            <a:pPr lvl="1"/>
            <a:r>
              <a:rPr lang="en-US" sz="2200" dirty="0"/>
              <a:t>Renewal – If an applicator has the required recertification credit, their certificate will be automatically renewed.</a:t>
            </a:r>
          </a:p>
          <a:p>
            <a:r>
              <a:rPr lang="en-US" sz="2400" dirty="0"/>
              <a:t>If an applicator does not renew December 31, they are not allowed by law to apply pesticides.</a:t>
            </a:r>
          </a:p>
          <a:p>
            <a:r>
              <a:rPr lang="en-US" sz="2400" dirty="0"/>
              <a:t>Applicators are granted 60 days after December 31 to obtain </a:t>
            </a:r>
            <a:r>
              <a:rPr lang="en-US" sz="2400" dirty="0" smtClean="0"/>
              <a:t>recertification </a:t>
            </a:r>
            <a:r>
              <a:rPr lang="en-US" sz="2400" dirty="0"/>
              <a:t>credit to renew their expired certificate, otherwise they will have to be reexamined.</a:t>
            </a:r>
          </a:p>
          <a:p>
            <a:r>
              <a:rPr lang="en-US" sz="2400" dirty="0"/>
              <a:t>After the 60 day grace period, the only way to renew their certificate is by examination.</a:t>
            </a:r>
            <a:endParaRPr lang="en-US" dirty="0"/>
          </a:p>
        </p:txBody>
      </p:sp>
      <p:sp>
        <p:nvSpPr>
          <p:cNvPr id="5" name="Slide Number Placeholder 4"/>
          <p:cNvSpPr>
            <a:spLocks noGrp="1"/>
          </p:cNvSpPr>
          <p:nvPr>
            <p:ph type="sldNum" sz="quarter" idx="12"/>
          </p:nvPr>
        </p:nvSpPr>
        <p:spPr/>
        <p:txBody>
          <a:bodyPr/>
          <a:lstStyle/>
          <a:p>
            <a:fld id="{F570B3D5-320C-44A2-81BF-BC1224605DE1}" type="slidenum">
              <a:rPr lang="en-US" smtClean="0"/>
              <a:t>45</a:t>
            </a:fld>
            <a:endParaRPr lang="en-US" dirty="0"/>
          </a:p>
        </p:txBody>
      </p:sp>
    </p:spTree>
    <p:extLst>
      <p:ext uri="{BB962C8B-B14F-4D97-AF65-F5344CB8AC3E}">
        <p14:creationId xmlns:p14="http://schemas.microsoft.com/office/powerpoint/2010/main" val="42862121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4936" y="492252"/>
            <a:ext cx="7729728" cy="1188720"/>
          </a:xfrm>
        </p:spPr>
        <p:txBody>
          <a:bodyPr>
            <a:normAutofit/>
          </a:bodyPr>
          <a:lstStyle/>
          <a:p>
            <a:pPr algn="ctr"/>
            <a:r>
              <a:rPr lang="en-US" sz="3200" b="1" dirty="0" smtClean="0">
                <a:latin typeface="+mn-lt"/>
                <a:cs typeface="Calibri" panose="020F0502020204030204" pitchFamily="34" charset="0"/>
              </a:rPr>
              <a:t>Recordkeeping</a:t>
            </a:r>
            <a:endParaRPr lang="en-US" sz="3200" b="1" dirty="0">
              <a:latin typeface="+mn-lt"/>
              <a:cs typeface="Calibri" panose="020F0502020204030204" pitchFamily="34" charset="0"/>
            </a:endParaRPr>
          </a:p>
        </p:txBody>
      </p:sp>
      <p:sp>
        <p:nvSpPr>
          <p:cNvPr id="3" name="Content Placeholder 2"/>
          <p:cNvSpPr>
            <a:spLocks noGrp="1"/>
          </p:cNvSpPr>
          <p:nvPr>
            <p:ph sz="half" idx="1"/>
          </p:nvPr>
        </p:nvSpPr>
        <p:spPr>
          <a:xfrm>
            <a:off x="838200" y="2095256"/>
            <a:ext cx="5181600" cy="4351338"/>
          </a:xfrm>
        </p:spPr>
        <p:txBody>
          <a:bodyPr>
            <a:normAutofit/>
          </a:bodyPr>
          <a:lstStyle/>
          <a:p>
            <a:pPr lvl="1"/>
            <a:r>
              <a:rPr lang="en-US" sz="3200" dirty="0" smtClean="0">
                <a:cs typeface="Calibri" panose="020F0502020204030204" pitchFamily="34" charset="0"/>
              </a:rPr>
              <a:t>For Private Applicators</a:t>
            </a:r>
          </a:p>
          <a:p>
            <a:pPr lvl="2"/>
            <a:r>
              <a:rPr lang="en-US" sz="3200" dirty="0" smtClean="0">
                <a:cs typeface="Calibri" panose="020F0502020204030204" pitchFamily="34" charset="0"/>
              </a:rPr>
              <a:t>Requirements under the Worker Protection Standard (WPS); and</a:t>
            </a:r>
          </a:p>
          <a:p>
            <a:pPr lvl="2"/>
            <a:r>
              <a:rPr lang="en-US" sz="3200" dirty="0" smtClean="0">
                <a:cs typeface="Calibri" panose="020F0502020204030204" pitchFamily="34" charset="0"/>
              </a:rPr>
              <a:t>Requirements for the use of Restricted Use Pesticides (RUP).</a:t>
            </a:r>
          </a:p>
          <a:p>
            <a:pPr marL="457200" lvl="1" indent="0">
              <a:buNone/>
            </a:pPr>
            <a:endParaRPr lang="en-US" sz="3200" i="1" dirty="0">
              <a:cs typeface="Calibri" panose="020F0502020204030204" pitchFamily="34" charset="0"/>
            </a:endParaRPr>
          </a:p>
          <a:p>
            <a:pPr marL="0" indent="0">
              <a:buNone/>
            </a:pPr>
            <a:endParaRPr lang="en-US" dirty="0"/>
          </a:p>
        </p:txBody>
      </p:sp>
      <p:sp>
        <p:nvSpPr>
          <p:cNvPr id="5" name="Slide Number Placeholder 4"/>
          <p:cNvSpPr>
            <a:spLocks noGrp="1"/>
          </p:cNvSpPr>
          <p:nvPr>
            <p:ph type="sldNum" sz="quarter" idx="12"/>
          </p:nvPr>
        </p:nvSpPr>
        <p:spPr/>
        <p:txBody>
          <a:bodyPr/>
          <a:lstStyle/>
          <a:p>
            <a:fld id="{F570B3D5-320C-44A2-81BF-BC1224605DE1}" type="slidenum">
              <a:rPr lang="en-US" smtClean="0"/>
              <a:t>46</a:t>
            </a:fld>
            <a:endParaRPr lang="en-US" dirty="0"/>
          </a:p>
        </p:txBody>
      </p:sp>
      <p:pic>
        <p:nvPicPr>
          <p:cNvPr id="6" name="Picture 5"/>
          <p:cNvPicPr>
            <a:picLocks noChangeAspect="1"/>
          </p:cNvPicPr>
          <p:nvPr/>
        </p:nvPicPr>
        <p:blipFill>
          <a:blip r:embed="rId3"/>
          <a:stretch>
            <a:fillRect/>
          </a:stretch>
        </p:blipFill>
        <p:spPr>
          <a:xfrm>
            <a:off x="6899235" y="2095256"/>
            <a:ext cx="4104358" cy="3688080"/>
          </a:xfrm>
          <a:prstGeom prst="rect">
            <a:avLst/>
          </a:prstGeom>
        </p:spPr>
      </p:pic>
    </p:spTree>
    <p:extLst>
      <p:ext uri="{BB962C8B-B14F-4D97-AF65-F5344CB8AC3E}">
        <p14:creationId xmlns:p14="http://schemas.microsoft.com/office/powerpoint/2010/main" val="33379014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half" idx="2"/>
          </p:nvPr>
        </p:nvSpPr>
        <p:spPr>
          <a:xfrm>
            <a:off x="8321040" y="457200"/>
            <a:ext cx="3750986" cy="6183087"/>
          </a:xfrm>
        </p:spPr>
        <p:txBody>
          <a:bodyPr>
            <a:normAutofit/>
          </a:bodyPr>
          <a:lstStyle/>
          <a:p>
            <a:endParaRPr lang="en-US" sz="2600" dirty="0" smtClean="0"/>
          </a:p>
          <a:p>
            <a:endParaRPr lang="en-US" sz="2100" dirty="0"/>
          </a:p>
          <a:p>
            <a:endParaRPr lang="en-US" sz="2200" dirty="0"/>
          </a:p>
        </p:txBody>
      </p:sp>
      <p:sp>
        <p:nvSpPr>
          <p:cNvPr id="2" name="Slide Number Placeholder 1"/>
          <p:cNvSpPr>
            <a:spLocks noGrp="1"/>
          </p:cNvSpPr>
          <p:nvPr>
            <p:ph type="sldNum" sz="quarter" idx="12"/>
          </p:nvPr>
        </p:nvSpPr>
        <p:spPr/>
        <p:txBody>
          <a:bodyPr/>
          <a:lstStyle/>
          <a:p>
            <a:fld id="{F570B3D5-320C-44A2-81BF-BC1224605DE1}" type="slidenum">
              <a:rPr lang="en-US" smtClean="0"/>
              <a:t>47</a:t>
            </a:fld>
            <a:endParaRPr lang="en-US" dirty="0"/>
          </a:p>
        </p:txBody>
      </p:sp>
      <p:sp>
        <p:nvSpPr>
          <p:cNvPr id="3" name="TextBox 2"/>
          <p:cNvSpPr txBox="1"/>
          <p:nvPr/>
        </p:nvSpPr>
        <p:spPr>
          <a:xfrm>
            <a:off x="717665" y="397371"/>
            <a:ext cx="4782989" cy="6186309"/>
          </a:xfrm>
          <a:prstGeom prst="rect">
            <a:avLst/>
          </a:prstGeom>
          <a:noFill/>
        </p:spPr>
        <p:txBody>
          <a:bodyPr wrap="square" rtlCol="0">
            <a:spAutoFit/>
          </a:bodyPr>
          <a:lstStyle/>
          <a:p>
            <a:r>
              <a:rPr lang="en-US" sz="2000" b="1" dirty="0" smtClean="0">
                <a:solidFill>
                  <a:srgbClr val="C00000"/>
                </a:solidFill>
              </a:rPr>
              <a:t>WORKER PROTECTION STANDARD</a:t>
            </a:r>
          </a:p>
          <a:p>
            <a:endParaRPr lang="en-US" dirty="0"/>
          </a:p>
          <a:p>
            <a:r>
              <a:rPr lang="en-US" sz="2000" b="1" dirty="0"/>
              <a:t>Pesticide records must contain</a:t>
            </a:r>
            <a:r>
              <a:rPr lang="en-US" sz="2000" b="1" dirty="0" smtClean="0"/>
              <a:t>:</a:t>
            </a:r>
          </a:p>
          <a:p>
            <a:endParaRPr lang="en-US" sz="2000" dirty="0"/>
          </a:p>
          <a:p>
            <a:pPr marL="457200" indent="-457200">
              <a:buFont typeface="+mj-lt"/>
              <a:buAutoNum type="arabicPeriod"/>
            </a:pPr>
            <a:r>
              <a:rPr lang="en-US" sz="2000" dirty="0" smtClean="0"/>
              <a:t>Name </a:t>
            </a:r>
            <a:r>
              <a:rPr lang="en-US" sz="2000" dirty="0"/>
              <a:t>of the pesticide applied,</a:t>
            </a:r>
          </a:p>
          <a:p>
            <a:pPr marL="457200" indent="-457200">
              <a:buFont typeface="+mj-lt"/>
              <a:buAutoNum type="arabicPeriod"/>
            </a:pPr>
            <a:r>
              <a:rPr lang="en-US" sz="2000" dirty="0" smtClean="0"/>
              <a:t>Active </a:t>
            </a:r>
            <a:r>
              <a:rPr lang="en-US" sz="2000" dirty="0"/>
              <a:t>ingredient</a:t>
            </a:r>
            <a:r>
              <a:rPr lang="en-US" sz="2000" dirty="0" smtClean="0"/>
              <a:t>,</a:t>
            </a:r>
          </a:p>
          <a:p>
            <a:pPr marL="457200" indent="-457200">
              <a:buFont typeface="+mj-lt"/>
              <a:buAutoNum type="arabicPeriod"/>
            </a:pPr>
            <a:r>
              <a:rPr lang="en-US" sz="2000" dirty="0" smtClean="0"/>
              <a:t>EPA </a:t>
            </a:r>
            <a:r>
              <a:rPr lang="en-US" sz="2000" dirty="0"/>
              <a:t>registration number,</a:t>
            </a:r>
          </a:p>
          <a:p>
            <a:pPr marL="457200" indent="-457200">
              <a:buFont typeface="+mj-lt"/>
              <a:buAutoNum type="arabicPeriod"/>
            </a:pPr>
            <a:r>
              <a:rPr lang="en-US" sz="2000" dirty="0" smtClean="0"/>
              <a:t>REI</a:t>
            </a:r>
            <a:r>
              <a:rPr lang="en-US" sz="2000" dirty="0"/>
              <a:t>,</a:t>
            </a:r>
          </a:p>
          <a:p>
            <a:pPr marL="457200" indent="-457200">
              <a:buFont typeface="+mj-lt"/>
              <a:buAutoNum type="arabicPeriod"/>
            </a:pPr>
            <a:r>
              <a:rPr lang="en-US" sz="2000" dirty="0" smtClean="0"/>
              <a:t>Crop </a:t>
            </a:r>
            <a:r>
              <a:rPr lang="en-US" sz="2000" dirty="0"/>
              <a:t>or site treated,</a:t>
            </a:r>
          </a:p>
          <a:p>
            <a:pPr marL="457200" indent="-457200">
              <a:buFont typeface="+mj-lt"/>
              <a:buAutoNum type="arabicPeriod"/>
            </a:pPr>
            <a:r>
              <a:rPr lang="en-US" sz="2000" dirty="0" smtClean="0"/>
              <a:t>Location </a:t>
            </a:r>
            <a:r>
              <a:rPr lang="en-US" sz="2000" dirty="0"/>
              <a:t>and description of the treated area(s</a:t>
            </a:r>
            <a:r>
              <a:rPr lang="en-US" sz="2000" dirty="0" smtClean="0"/>
              <a:t>), </a:t>
            </a:r>
            <a:r>
              <a:rPr lang="en-US" sz="2000" dirty="0"/>
              <a:t>Date(s) and times application started and ended, and</a:t>
            </a:r>
          </a:p>
          <a:p>
            <a:pPr marL="457200" indent="-457200">
              <a:buFont typeface="+mj-lt"/>
              <a:buAutoNum type="arabicPeriod"/>
            </a:pPr>
            <a:r>
              <a:rPr lang="en-US" sz="2000" dirty="0" smtClean="0"/>
              <a:t>Safety </a:t>
            </a:r>
            <a:r>
              <a:rPr lang="en-US" sz="2000" dirty="0"/>
              <a:t>Data Sheet of the pesticide applied.</a:t>
            </a:r>
          </a:p>
          <a:p>
            <a:endParaRPr lang="en-US" sz="2000" dirty="0" smtClean="0"/>
          </a:p>
          <a:p>
            <a:r>
              <a:rPr lang="en-US" sz="2000" dirty="0" smtClean="0"/>
              <a:t>Pesticide </a:t>
            </a:r>
            <a:r>
              <a:rPr lang="en-US" sz="2000" dirty="0"/>
              <a:t>records must be maintained for any covered use of a </a:t>
            </a:r>
            <a:r>
              <a:rPr lang="en-US" sz="2000" dirty="0" smtClean="0"/>
              <a:t>WPS labeled </a:t>
            </a:r>
            <a:r>
              <a:rPr lang="en-US" sz="2000" dirty="0"/>
              <a:t>pesticide for either general-use or restricted-use </a:t>
            </a:r>
            <a:r>
              <a:rPr lang="en-US" sz="2000" dirty="0" smtClean="0"/>
              <a:t>pesticides.</a:t>
            </a:r>
            <a:endParaRPr lang="en-US" dirty="0" smtClean="0"/>
          </a:p>
          <a:p>
            <a:pPr marL="285750" indent="-285750">
              <a:buFont typeface="Arial" panose="020B0604020202020204" pitchFamily="34" charset="0"/>
              <a:buChar char="•"/>
            </a:pPr>
            <a:endParaRPr lang="en-US" dirty="0"/>
          </a:p>
        </p:txBody>
      </p:sp>
      <p:sp>
        <p:nvSpPr>
          <p:cNvPr id="4" name="TextBox 3"/>
          <p:cNvSpPr txBox="1"/>
          <p:nvPr/>
        </p:nvSpPr>
        <p:spPr>
          <a:xfrm>
            <a:off x="7197519" y="363915"/>
            <a:ext cx="4389598" cy="6494085"/>
          </a:xfrm>
          <a:prstGeom prst="rect">
            <a:avLst/>
          </a:prstGeom>
          <a:noFill/>
        </p:spPr>
        <p:txBody>
          <a:bodyPr wrap="square" rtlCol="0">
            <a:spAutoFit/>
          </a:bodyPr>
          <a:lstStyle/>
          <a:p>
            <a:r>
              <a:rPr lang="en-US" sz="2000" b="1" dirty="0" smtClean="0">
                <a:solidFill>
                  <a:srgbClr val="C00000"/>
                </a:solidFill>
              </a:rPr>
              <a:t>RESTRICTED USE PESTICIDES</a:t>
            </a:r>
          </a:p>
          <a:p>
            <a:endParaRPr lang="en-US" sz="800" b="1" dirty="0">
              <a:solidFill>
                <a:srgbClr val="C00000"/>
              </a:solidFill>
            </a:endParaRPr>
          </a:p>
          <a:p>
            <a:r>
              <a:rPr lang="en-US" sz="2000" b="1" dirty="0"/>
              <a:t>The 9 required elements that must be recorded within 14 days of each RUP application are as follows</a:t>
            </a:r>
            <a:r>
              <a:rPr lang="en-US" sz="2000" dirty="0" smtClean="0"/>
              <a:t>:</a:t>
            </a:r>
          </a:p>
          <a:p>
            <a:endParaRPr lang="en-US" sz="2000" dirty="0"/>
          </a:p>
          <a:p>
            <a:endParaRPr lang="en-US" sz="800" dirty="0"/>
          </a:p>
          <a:p>
            <a:pPr marL="457200" indent="-457200">
              <a:buFont typeface="+mj-lt"/>
              <a:buAutoNum type="arabicPeriod"/>
            </a:pPr>
            <a:r>
              <a:rPr lang="en-US" sz="2000" dirty="0"/>
              <a:t>The brand or product </a:t>
            </a:r>
            <a:r>
              <a:rPr lang="en-US" sz="2000" dirty="0" smtClean="0"/>
              <a:t>name,</a:t>
            </a:r>
            <a:endParaRPr lang="en-US" sz="2000" dirty="0"/>
          </a:p>
          <a:p>
            <a:pPr marL="457200" indent="-457200">
              <a:buFont typeface="+mj-lt"/>
              <a:buAutoNum type="arabicPeriod"/>
            </a:pPr>
            <a:r>
              <a:rPr lang="en-US" sz="2000" dirty="0"/>
              <a:t>The EPA registration </a:t>
            </a:r>
            <a:r>
              <a:rPr lang="en-US" sz="2000" dirty="0" smtClean="0"/>
              <a:t>number,</a:t>
            </a:r>
            <a:endParaRPr lang="en-US" sz="2000" dirty="0"/>
          </a:p>
          <a:p>
            <a:pPr marL="457200" indent="-457200">
              <a:buFont typeface="+mj-lt"/>
              <a:buAutoNum type="arabicPeriod"/>
            </a:pPr>
            <a:r>
              <a:rPr lang="en-US" sz="2000" dirty="0"/>
              <a:t>The total amount </a:t>
            </a:r>
            <a:r>
              <a:rPr lang="en-US" sz="2000" dirty="0" smtClean="0"/>
              <a:t>applied,</a:t>
            </a:r>
            <a:endParaRPr lang="en-US" sz="2000" dirty="0"/>
          </a:p>
          <a:p>
            <a:pPr marL="457200" indent="-457200">
              <a:buFont typeface="+mj-lt"/>
              <a:buAutoNum type="arabicPeriod"/>
            </a:pPr>
            <a:r>
              <a:rPr lang="en-US" sz="2000" dirty="0"/>
              <a:t>The month, day, and </a:t>
            </a:r>
            <a:r>
              <a:rPr lang="en-US" sz="2000" dirty="0" smtClean="0"/>
              <a:t>year,</a:t>
            </a:r>
            <a:endParaRPr lang="en-US" sz="2000" dirty="0"/>
          </a:p>
          <a:p>
            <a:pPr marL="457200" indent="-457200">
              <a:buFont typeface="+mj-lt"/>
              <a:buAutoNum type="arabicPeriod"/>
            </a:pPr>
            <a:r>
              <a:rPr lang="en-US" sz="2000" dirty="0"/>
              <a:t>The location of the </a:t>
            </a:r>
            <a:r>
              <a:rPr lang="en-US" sz="2000" dirty="0" smtClean="0"/>
              <a:t>application,</a:t>
            </a:r>
            <a:endParaRPr lang="en-US" sz="2000" dirty="0"/>
          </a:p>
          <a:p>
            <a:pPr marL="457200" indent="-457200">
              <a:buFont typeface="+mj-lt"/>
              <a:buAutoNum type="arabicPeriod"/>
            </a:pPr>
            <a:r>
              <a:rPr lang="en-US" sz="2000" dirty="0"/>
              <a:t>The crop, commodity, stored product, or </a:t>
            </a:r>
            <a:r>
              <a:rPr lang="en-US" sz="2000" dirty="0" smtClean="0"/>
              <a:t>site,</a:t>
            </a:r>
            <a:endParaRPr lang="en-US" sz="2000" dirty="0"/>
          </a:p>
          <a:p>
            <a:pPr marL="457200" indent="-457200">
              <a:buFont typeface="+mj-lt"/>
              <a:buAutoNum type="arabicPeriod"/>
            </a:pPr>
            <a:r>
              <a:rPr lang="en-US" sz="2000" dirty="0"/>
              <a:t>The size of area </a:t>
            </a:r>
            <a:r>
              <a:rPr lang="en-US" sz="2000" dirty="0" smtClean="0"/>
              <a:t>treated,</a:t>
            </a:r>
            <a:endParaRPr lang="en-US" sz="2000" dirty="0"/>
          </a:p>
          <a:p>
            <a:pPr marL="457200" indent="-457200">
              <a:buFont typeface="+mj-lt"/>
              <a:buAutoNum type="arabicPeriod"/>
            </a:pPr>
            <a:r>
              <a:rPr lang="en-US" sz="2000" dirty="0"/>
              <a:t>The name of the certified </a:t>
            </a:r>
            <a:r>
              <a:rPr lang="en-US" sz="2000" dirty="0" smtClean="0"/>
              <a:t>applicator, and</a:t>
            </a:r>
            <a:endParaRPr lang="en-US" sz="2000" dirty="0"/>
          </a:p>
          <a:p>
            <a:pPr marL="457200" indent="-457200">
              <a:buFont typeface="+mj-lt"/>
              <a:buAutoNum type="arabicPeriod"/>
            </a:pPr>
            <a:r>
              <a:rPr lang="en-US" sz="2000" dirty="0"/>
              <a:t>The certification number of the certified </a:t>
            </a:r>
            <a:r>
              <a:rPr lang="en-US" sz="2000" dirty="0" smtClean="0"/>
              <a:t>applicator.</a:t>
            </a:r>
          </a:p>
          <a:p>
            <a:endParaRPr lang="en-US" sz="2000" b="1" dirty="0">
              <a:solidFill>
                <a:srgbClr val="C00000"/>
              </a:solidFill>
            </a:endParaRPr>
          </a:p>
          <a:p>
            <a:endParaRPr lang="en-US" sz="2000" b="1" dirty="0" smtClean="0">
              <a:solidFill>
                <a:srgbClr val="C00000"/>
              </a:solidFill>
            </a:endParaRPr>
          </a:p>
          <a:p>
            <a:endParaRPr lang="en-US" sz="2000" b="1" dirty="0">
              <a:solidFill>
                <a:srgbClr val="C00000"/>
              </a:solidFill>
            </a:endParaRPr>
          </a:p>
        </p:txBody>
      </p:sp>
    </p:spTree>
    <p:extLst>
      <p:ext uri="{BB962C8B-B14F-4D97-AF65-F5344CB8AC3E}">
        <p14:creationId xmlns:p14="http://schemas.microsoft.com/office/powerpoint/2010/main" val="21900175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956" y="379812"/>
            <a:ext cx="9970853" cy="1325563"/>
          </a:xfrm>
        </p:spPr>
        <p:txBody>
          <a:bodyPr>
            <a:normAutofit/>
          </a:bodyPr>
          <a:lstStyle/>
          <a:p>
            <a:pPr algn="ctr"/>
            <a:r>
              <a:rPr lang="en-US" b="1" dirty="0" smtClean="0">
                <a:latin typeface="+mn-lt"/>
              </a:rPr>
              <a:t>Federal Worker Protection Standard</a:t>
            </a:r>
            <a:endParaRPr lang="en-US" b="1" dirty="0">
              <a:latin typeface="+mn-lt"/>
            </a:endParaRPr>
          </a:p>
        </p:txBody>
      </p:sp>
      <p:sp>
        <p:nvSpPr>
          <p:cNvPr id="3" name="Content Placeholder 2"/>
          <p:cNvSpPr>
            <a:spLocks noGrp="1"/>
          </p:cNvSpPr>
          <p:nvPr>
            <p:ph idx="1"/>
          </p:nvPr>
        </p:nvSpPr>
        <p:spPr>
          <a:xfrm>
            <a:off x="1215956" y="1780162"/>
            <a:ext cx="10617454" cy="4437758"/>
          </a:xfrm>
        </p:spPr>
        <p:txBody>
          <a:bodyPr>
            <a:normAutofit/>
          </a:bodyPr>
          <a:lstStyle/>
          <a:p>
            <a:pPr marL="0" indent="0">
              <a:buNone/>
            </a:pPr>
            <a:r>
              <a:rPr lang="en-US" dirty="0" smtClean="0"/>
              <a:t>40 CFR Part 170, Worker Protection Standard, Revised in 2015</a:t>
            </a:r>
          </a:p>
          <a:p>
            <a:r>
              <a:rPr lang="en-US" b="1" dirty="0" smtClean="0">
                <a:solidFill>
                  <a:schemeClr val="tx1"/>
                </a:solidFill>
              </a:rPr>
              <a:t>Goal to </a:t>
            </a:r>
            <a:r>
              <a:rPr lang="en-US" b="1" dirty="0">
                <a:solidFill>
                  <a:schemeClr val="tx1"/>
                </a:solidFill>
              </a:rPr>
              <a:t>reduce pesticide poisonings and injuries among agricultural workers and pesticide handlers. </a:t>
            </a:r>
            <a:endParaRPr lang="en-US" b="1" dirty="0" smtClean="0">
              <a:solidFill>
                <a:schemeClr val="tx1"/>
              </a:solidFill>
            </a:endParaRPr>
          </a:p>
          <a:p>
            <a:r>
              <a:rPr lang="en-US" dirty="0" smtClean="0">
                <a:solidFill>
                  <a:schemeClr val="tx1"/>
                </a:solidFill>
              </a:rPr>
              <a:t>All </a:t>
            </a:r>
            <a:r>
              <a:rPr lang="en-US" dirty="0">
                <a:solidFill>
                  <a:schemeClr val="tx1"/>
                </a:solidFill>
              </a:rPr>
              <a:t>requirements of the revised WPS are now in effect. </a:t>
            </a:r>
            <a:endParaRPr lang="en-US" dirty="0" smtClean="0">
              <a:solidFill>
                <a:schemeClr val="tx1"/>
              </a:solidFill>
            </a:endParaRPr>
          </a:p>
          <a:p>
            <a:r>
              <a:rPr lang="en-US" dirty="0" smtClean="0"/>
              <a:t>Related WPS resources, including the revised How to Comply Manual, are available online</a:t>
            </a:r>
          </a:p>
          <a:p>
            <a:pPr marL="457200" lvl="1" indent="0">
              <a:buNone/>
            </a:pPr>
            <a:r>
              <a:rPr lang="en-US" b="1" dirty="0" smtClean="0"/>
              <a:t>-EPA Worker Protection Standard </a:t>
            </a:r>
            <a:r>
              <a:rPr lang="en-US" dirty="0" smtClean="0"/>
              <a:t>webpage:  </a:t>
            </a:r>
          </a:p>
          <a:p>
            <a:pPr marL="457200" lvl="1" indent="0">
              <a:buNone/>
            </a:pPr>
            <a:r>
              <a:rPr lang="en-US" sz="2000" dirty="0" smtClean="0">
                <a:hlinkClick r:id="rId3"/>
              </a:rPr>
              <a:t>https://www.epa.gov/pesticide-worker-safety/agricultural-worker-protection-standard-wps</a:t>
            </a:r>
            <a:r>
              <a:rPr lang="en-US" sz="2000" dirty="0" smtClean="0"/>
              <a:t> </a:t>
            </a:r>
          </a:p>
          <a:p>
            <a:pPr marL="457200" lvl="1" indent="0">
              <a:buNone/>
            </a:pPr>
            <a:r>
              <a:rPr lang="en-US" b="1" dirty="0" smtClean="0"/>
              <a:t>-Pesticide Educational Resources Collaborative (PERC)</a:t>
            </a:r>
            <a:endParaRPr lang="en-US" sz="1800" dirty="0" smtClean="0"/>
          </a:p>
          <a:p>
            <a:pPr marL="457200" lvl="1" indent="0">
              <a:buNone/>
            </a:pPr>
            <a:r>
              <a:rPr lang="en-US" sz="2000" dirty="0" smtClean="0"/>
              <a:t> </a:t>
            </a:r>
            <a:r>
              <a:rPr lang="en-US" sz="2000" dirty="0" smtClean="0">
                <a:hlinkClick r:id="rId4"/>
              </a:rPr>
              <a:t>http://pesticideresources.org//</a:t>
            </a:r>
            <a:r>
              <a:rPr lang="en-US" sz="2000" dirty="0" smtClean="0"/>
              <a:t> </a:t>
            </a:r>
            <a:endParaRPr lang="en-US" dirty="0" smtClean="0"/>
          </a:p>
          <a:p>
            <a:r>
              <a:rPr lang="en-US" dirty="0" smtClean="0"/>
              <a:t>Contact Marlene Larios, Program Coordinator, at VDACS for assistance finding WPS resources.  </a:t>
            </a:r>
            <a:br>
              <a:rPr lang="en-US" dirty="0" smtClean="0"/>
            </a:br>
            <a:r>
              <a:rPr lang="en-US" b="1" dirty="0" smtClean="0"/>
              <a:t>Email:  </a:t>
            </a:r>
            <a:r>
              <a:rPr lang="en-US" dirty="0" smtClean="0">
                <a:hlinkClick r:id="rId5"/>
              </a:rPr>
              <a:t>Marlene.Larios@vdacs.virginia.gov</a:t>
            </a:r>
            <a:r>
              <a:rPr lang="en-US" dirty="0" smtClean="0"/>
              <a:t> or </a:t>
            </a:r>
            <a:r>
              <a:rPr lang="en-US" b="1" dirty="0" smtClean="0"/>
              <a:t>Phone:  </a:t>
            </a:r>
            <a:r>
              <a:rPr lang="en-US" dirty="0" smtClean="0"/>
              <a:t>804-786-8934</a:t>
            </a:r>
          </a:p>
          <a:p>
            <a:endParaRPr lang="en-US" dirty="0" smtClean="0"/>
          </a:p>
        </p:txBody>
      </p:sp>
      <p:sp>
        <p:nvSpPr>
          <p:cNvPr id="4" name="Slide Number Placeholder 3"/>
          <p:cNvSpPr>
            <a:spLocks noGrp="1"/>
          </p:cNvSpPr>
          <p:nvPr>
            <p:ph type="sldNum" sz="quarter" idx="12"/>
          </p:nvPr>
        </p:nvSpPr>
        <p:spPr/>
        <p:txBody>
          <a:bodyPr/>
          <a:lstStyle/>
          <a:p>
            <a:fld id="{F570B3D5-320C-44A2-81BF-BC1224605DE1}" type="slidenum">
              <a:rPr lang="en-US" smtClean="0"/>
              <a:t>48</a:t>
            </a:fld>
            <a:endParaRPr lang="en-US" dirty="0"/>
          </a:p>
        </p:txBody>
      </p:sp>
    </p:spTree>
    <p:extLst>
      <p:ext uri="{BB962C8B-B14F-4D97-AF65-F5344CB8AC3E}">
        <p14:creationId xmlns:p14="http://schemas.microsoft.com/office/powerpoint/2010/main" val="27887741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00812"/>
            <a:ext cx="7729728" cy="1188720"/>
          </a:xfrm>
        </p:spPr>
        <p:txBody>
          <a:bodyPr>
            <a:normAutofit/>
          </a:bodyPr>
          <a:lstStyle/>
          <a:p>
            <a:pPr algn="ctr"/>
            <a:r>
              <a:rPr lang="en-US" b="1" i="1" dirty="0">
                <a:latin typeface="+mn-lt"/>
              </a:rPr>
              <a:t>If you don’t </a:t>
            </a:r>
            <a:r>
              <a:rPr lang="en-US" b="1" i="1" dirty="0" smtClean="0">
                <a:latin typeface="+mn-lt"/>
              </a:rPr>
              <a:t>know…ask us!</a:t>
            </a:r>
            <a:endParaRPr lang="en-US" b="1" i="1" dirty="0">
              <a:latin typeface="+mn-lt"/>
            </a:endParaRPr>
          </a:p>
        </p:txBody>
      </p:sp>
      <p:graphicFrame>
        <p:nvGraphicFramePr>
          <p:cNvPr id="4" name="Content Placeholder 3"/>
          <p:cNvGraphicFramePr>
            <a:graphicFrameLocks noGrp="1"/>
          </p:cNvGraphicFramePr>
          <p:nvPr>
            <p:ph idx="1"/>
            <p:extLst/>
          </p:nvPr>
        </p:nvGraphicFramePr>
        <p:xfrm>
          <a:off x="1981200" y="1600200"/>
          <a:ext cx="8077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171073" y="5707911"/>
            <a:ext cx="9849853" cy="954107"/>
          </a:xfrm>
          <a:prstGeom prst="rect">
            <a:avLst/>
          </a:prstGeom>
          <a:noFill/>
        </p:spPr>
        <p:txBody>
          <a:bodyPr wrap="square" rtlCol="0">
            <a:spAutoFit/>
          </a:bodyPr>
          <a:lstStyle/>
          <a:p>
            <a:pPr algn="ctr"/>
            <a:r>
              <a:rPr lang="en-US" sz="2800" dirty="0">
                <a:hlinkClick r:id="rId8"/>
              </a:rPr>
              <a:t>http://</a:t>
            </a:r>
            <a:r>
              <a:rPr lang="en-US" sz="2800" dirty="0" smtClean="0">
                <a:hlinkClick r:id="rId8"/>
              </a:rPr>
              <a:t>www.vdacs.virginia.gov/pesticides.shtml</a:t>
            </a:r>
            <a:endParaRPr lang="en-US" sz="2800" dirty="0" smtClean="0"/>
          </a:p>
          <a:p>
            <a:pPr algn="ctr"/>
            <a:r>
              <a:rPr lang="en-US" sz="2800" dirty="0" smtClean="0"/>
              <a:t>Email: </a:t>
            </a:r>
            <a:r>
              <a:rPr lang="en-US" sz="2800" dirty="0"/>
              <a:t> </a:t>
            </a:r>
            <a:r>
              <a:rPr lang="en-US" sz="2800" dirty="0" smtClean="0">
                <a:hlinkClick r:id="rId9"/>
              </a:rPr>
              <a:t>opsclrt.vdacs@vdacs.virginia.gov</a:t>
            </a:r>
            <a:r>
              <a:rPr lang="en-US" sz="2800" dirty="0" smtClean="0"/>
              <a:t> </a:t>
            </a:r>
            <a:endParaRPr lang="en-US" sz="2800" dirty="0"/>
          </a:p>
        </p:txBody>
      </p:sp>
      <p:sp>
        <p:nvSpPr>
          <p:cNvPr id="3" name="Slide Number Placeholder 2"/>
          <p:cNvSpPr>
            <a:spLocks noGrp="1"/>
          </p:cNvSpPr>
          <p:nvPr>
            <p:ph type="sldNum" sz="quarter" idx="12"/>
          </p:nvPr>
        </p:nvSpPr>
        <p:spPr/>
        <p:txBody>
          <a:bodyPr/>
          <a:lstStyle/>
          <a:p>
            <a:fld id="{F570B3D5-320C-44A2-81BF-BC1224605DE1}" type="slidenum">
              <a:rPr lang="en-US" smtClean="0"/>
              <a:t>49</a:t>
            </a:fld>
            <a:endParaRPr lang="en-US" dirty="0"/>
          </a:p>
        </p:txBody>
      </p:sp>
    </p:spTree>
    <p:extLst>
      <p:ext uri="{BB962C8B-B14F-4D97-AF65-F5344CB8AC3E}">
        <p14:creationId xmlns:p14="http://schemas.microsoft.com/office/powerpoint/2010/main" val="3479240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920" y="346334"/>
            <a:ext cx="9847976" cy="1326055"/>
          </a:xfrm>
        </p:spPr>
        <p:txBody>
          <a:bodyPr>
            <a:normAutofit/>
          </a:bodyPr>
          <a:lstStyle/>
          <a:p>
            <a:pPr algn="ctr"/>
            <a:r>
              <a:rPr lang="en-US" b="1" dirty="0" smtClean="0">
                <a:latin typeface="+mn-lt"/>
              </a:rPr>
              <a:t>Inspections &amp; investigations</a:t>
            </a:r>
            <a:endParaRPr lang="en-US" b="1" dirty="0">
              <a:latin typeface="+mn-lt"/>
            </a:endParaRPr>
          </a:p>
        </p:txBody>
      </p:sp>
      <p:sp>
        <p:nvSpPr>
          <p:cNvPr id="3" name="Content Placeholder 2"/>
          <p:cNvSpPr>
            <a:spLocks noGrp="1"/>
          </p:cNvSpPr>
          <p:nvPr>
            <p:ph sz="half" idx="1"/>
          </p:nvPr>
        </p:nvSpPr>
        <p:spPr>
          <a:xfrm>
            <a:off x="647572" y="1965131"/>
            <a:ext cx="5260859" cy="4468774"/>
          </a:xfrm>
        </p:spPr>
        <p:txBody>
          <a:bodyPr>
            <a:normAutofit fontScale="62500" lnSpcReduction="20000"/>
          </a:bodyPr>
          <a:lstStyle/>
          <a:p>
            <a:r>
              <a:rPr lang="en-US" sz="3500" dirty="0" smtClean="0"/>
              <a:t>OPS conducts routine inspections and investigations to determine compliance with all applicable laws &amp; regulations;</a:t>
            </a:r>
          </a:p>
          <a:p>
            <a:r>
              <a:rPr lang="en-US" sz="3500" dirty="0" smtClean="0"/>
              <a:t>Standard inspection/investigation procedures may include:</a:t>
            </a:r>
          </a:p>
          <a:p>
            <a:pPr lvl="1"/>
            <a:r>
              <a:rPr lang="en-US" sz="2800" dirty="0" smtClean="0"/>
              <a:t>Conducting interviews</a:t>
            </a:r>
          </a:p>
          <a:p>
            <a:pPr lvl="1"/>
            <a:r>
              <a:rPr lang="en-US" sz="2800" dirty="0" smtClean="0"/>
              <a:t>Visiting site</a:t>
            </a:r>
          </a:p>
          <a:p>
            <a:pPr lvl="1"/>
            <a:r>
              <a:rPr lang="en-US" sz="2800" dirty="0" smtClean="0"/>
              <a:t>Observing an application</a:t>
            </a:r>
          </a:p>
          <a:p>
            <a:pPr lvl="1"/>
            <a:r>
              <a:rPr lang="en-US" sz="2800" dirty="0" smtClean="0"/>
              <a:t>Taking photographs</a:t>
            </a:r>
          </a:p>
          <a:p>
            <a:pPr lvl="1"/>
            <a:r>
              <a:rPr lang="en-US" sz="2800" dirty="0" smtClean="0"/>
              <a:t>Collecting samples (residue/formulation)</a:t>
            </a:r>
          </a:p>
          <a:p>
            <a:pPr lvl="1"/>
            <a:r>
              <a:rPr lang="en-US" sz="2800" dirty="0" smtClean="0"/>
              <a:t>Collecting  weather data</a:t>
            </a:r>
          </a:p>
          <a:p>
            <a:pPr lvl="1"/>
            <a:r>
              <a:rPr lang="en-US" sz="2800" dirty="0" smtClean="0"/>
              <a:t>Reviewing pesticide label and application records</a:t>
            </a:r>
          </a:p>
          <a:p>
            <a:pPr marL="0" indent="0">
              <a:buNone/>
            </a:pPr>
            <a:endParaRPr lang="en-US" dirty="0"/>
          </a:p>
        </p:txBody>
      </p:sp>
      <p:sp>
        <p:nvSpPr>
          <p:cNvPr id="4" name="Content Placeholder 3"/>
          <p:cNvSpPr>
            <a:spLocks noGrp="1"/>
          </p:cNvSpPr>
          <p:nvPr>
            <p:ph sz="half" idx="2"/>
          </p:nvPr>
        </p:nvSpPr>
        <p:spPr>
          <a:xfrm>
            <a:off x="5908431" y="1965131"/>
            <a:ext cx="5586883" cy="4468773"/>
          </a:xfrm>
        </p:spPr>
        <p:txBody>
          <a:bodyPr>
            <a:noAutofit/>
          </a:bodyPr>
          <a:lstStyle/>
          <a:p>
            <a:r>
              <a:rPr lang="en-US" sz="2200" dirty="0" smtClean="0"/>
              <a:t>Totality of evidence collected will be reviewed in a two stage independent review process to determine if the application was made in compliance with all applicable laws and regulations;</a:t>
            </a:r>
          </a:p>
          <a:p>
            <a:r>
              <a:rPr lang="en-US" sz="2200" dirty="0" smtClean="0"/>
              <a:t>Respondents will be notified of any alleged violations prior to any final enforcement action is taken; and</a:t>
            </a:r>
          </a:p>
          <a:p>
            <a:r>
              <a:rPr lang="en-US" sz="2200" dirty="0" smtClean="0"/>
              <a:t>Should there be an enforcement action, for example, a monetary penalty, the respondent will have the right to appeal in keeping with the Administrative Process Act.</a:t>
            </a:r>
          </a:p>
        </p:txBody>
      </p:sp>
      <p:sp>
        <p:nvSpPr>
          <p:cNvPr id="5" name="Slide Number Placeholder 4"/>
          <p:cNvSpPr>
            <a:spLocks noGrp="1"/>
          </p:cNvSpPr>
          <p:nvPr>
            <p:ph type="sldNum" sz="quarter" idx="12"/>
          </p:nvPr>
        </p:nvSpPr>
        <p:spPr/>
        <p:txBody>
          <a:bodyPr/>
          <a:lstStyle/>
          <a:p>
            <a:fld id="{F570B3D5-320C-44A2-81BF-BC1224605DE1}" type="slidenum">
              <a:rPr lang="en-US" smtClean="0"/>
              <a:t>5</a:t>
            </a:fld>
            <a:endParaRPr lang="en-US" dirty="0"/>
          </a:p>
        </p:txBody>
      </p:sp>
    </p:spTree>
    <p:extLst>
      <p:ext uri="{BB962C8B-B14F-4D97-AF65-F5344CB8AC3E}">
        <p14:creationId xmlns:p14="http://schemas.microsoft.com/office/powerpoint/2010/main" val="517019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97280" y="276555"/>
            <a:ext cx="10058400" cy="1450757"/>
          </a:xfrm>
        </p:spPr>
        <p:txBody>
          <a:bodyPr>
            <a:normAutofit/>
          </a:bodyPr>
          <a:lstStyle/>
          <a:p>
            <a:pPr algn="ctr"/>
            <a:r>
              <a:rPr lang="en-US" b="1" dirty="0">
                <a:latin typeface="+mn-lt"/>
              </a:rPr>
              <a:t>Violations         Enforcement </a:t>
            </a:r>
            <a:r>
              <a:rPr lang="en-US" b="1" dirty="0" smtClean="0">
                <a:latin typeface="+mn-lt"/>
              </a:rPr>
              <a:t>Actions</a:t>
            </a:r>
            <a:endParaRPr lang="en-US" b="1" dirty="0">
              <a:latin typeface="+mn-lt"/>
            </a:endParaRPr>
          </a:p>
        </p:txBody>
      </p:sp>
      <p:sp>
        <p:nvSpPr>
          <p:cNvPr id="8" name="Content Placeholder 7"/>
          <p:cNvSpPr>
            <a:spLocks noGrp="1"/>
          </p:cNvSpPr>
          <p:nvPr>
            <p:ph sz="half" idx="2"/>
          </p:nvPr>
        </p:nvSpPr>
        <p:spPr>
          <a:xfrm>
            <a:off x="653143" y="2326460"/>
            <a:ext cx="5134708" cy="3702551"/>
          </a:xfrm>
        </p:spPr>
        <p:txBody>
          <a:bodyPr>
            <a:normAutofit fontScale="40000" lnSpcReduction="20000"/>
          </a:bodyPr>
          <a:lstStyle/>
          <a:p>
            <a:pPr marL="0" indent="0">
              <a:buNone/>
            </a:pPr>
            <a:r>
              <a:rPr lang="en-US" sz="8600" i="1" dirty="0"/>
              <a:t>VDACS can take enforcement action against </a:t>
            </a:r>
            <a:r>
              <a:rPr lang="en-US" sz="8600" b="1" i="1" u="sng" dirty="0"/>
              <a:t>any person, business or agency</a:t>
            </a:r>
            <a:r>
              <a:rPr lang="en-US" sz="8600" i="1" dirty="0"/>
              <a:t> that violates any provision of the Virginia Pesticide Control Act, Regulations, or the Federal Insecticide, Fungicide and Rodenticide Act (FIFRA). </a:t>
            </a:r>
          </a:p>
          <a:p>
            <a:endParaRPr lang="en-US" dirty="0"/>
          </a:p>
        </p:txBody>
      </p:sp>
      <p:sp>
        <p:nvSpPr>
          <p:cNvPr id="4" name="Text Placeholder 3"/>
          <p:cNvSpPr>
            <a:spLocks noGrp="1"/>
          </p:cNvSpPr>
          <p:nvPr>
            <p:ph type="body" sz="quarter" idx="3"/>
          </p:nvPr>
        </p:nvSpPr>
        <p:spPr>
          <a:xfrm>
            <a:off x="6172200" y="1797258"/>
            <a:ext cx="5183188" cy="505983"/>
          </a:xfrm>
        </p:spPr>
        <p:txBody>
          <a:bodyPr/>
          <a:lstStyle/>
          <a:p>
            <a:pPr algn="ctr"/>
            <a:r>
              <a:rPr lang="en-US" b="1" dirty="0" smtClean="0"/>
              <a:t>Types of Enforcement Actions</a:t>
            </a:r>
            <a:endParaRPr lang="en-US" b="1" dirty="0"/>
          </a:p>
        </p:txBody>
      </p:sp>
      <p:sp>
        <p:nvSpPr>
          <p:cNvPr id="9" name="Content Placeholder 8"/>
          <p:cNvSpPr>
            <a:spLocks noGrp="1"/>
          </p:cNvSpPr>
          <p:nvPr>
            <p:ph sz="quarter" idx="4"/>
          </p:nvPr>
        </p:nvSpPr>
        <p:spPr>
          <a:xfrm>
            <a:off x="5958672" y="2300798"/>
            <a:ext cx="5767753" cy="3881939"/>
          </a:xfrm>
        </p:spPr>
        <p:txBody>
          <a:bodyPr>
            <a:normAutofit fontScale="25000" lnSpcReduction="20000"/>
          </a:bodyPr>
          <a:lstStyle/>
          <a:p>
            <a:r>
              <a:rPr lang="en-US" sz="8000" dirty="0"/>
              <a:t>Letter of </a:t>
            </a:r>
            <a:r>
              <a:rPr lang="en-US" sz="8000" dirty="0" smtClean="0"/>
              <a:t>Caution</a:t>
            </a:r>
          </a:p>
          <a:p>
            <a:r>
              <a:rPr lang="en-US" sz="8000" dirty="0" smtClean="0"/>
              <a:t>Civil </a:t>
            </a:r>
            <a:r>
              <a:rPr lang="en-US" sz="8000" dirty="0"/>
              <a:t>Penalties per violation </a:t>
            </a:r>
          </a:p>
          <a:p>
            <a:pPr lvl="1"/>
            <a:r>
              <a:rPr lang="en-US" sz="8000" dirty="0" smtClean="0"/>
              <a:t>Up </a:t>
            </a:r>
            <a:r>
              <a:rPr lang="en-US" sz="8000" dirty="0"/>
              <a:t>to $1,000 for a non-serious first time violation</a:t>
            </a:r>
          </a:p>
          <a:p>
            <a:pPr lvl="1"/>
            <a:r>
              <a:rPr lang="en-US" sz="8000" dirty="0" smtClean="0"/>
              <a:t>Up </a:t>
            </a:r>
            <a:r>
              <a:rPr lang="en-US" sz="8000" dirty="0"/>
              <a:t>to $20,000 for knowing or repeat violations</a:t>
            </a:r>
          </a:p>
          <a:p>
            <a:pPr lvl="1"/>
            <a:r>
              <a:rPr lang="en-US" sz="8000" dirty="0"/>
              <a:t>Up to $100,000 additional in the event of death or serious physical harm to any person</a:t>
            </a:r>
            <a:r>
              <a:rPr lang="en-US" sz="8000" dirty="0" smtClean="0"/>
              <a:t>.</a:t>
            </a:r>
          </a:p>
          <a:p>
            <a:r>
              <a:rPr lang="en-US" sz="8000" dirty="0" smtClean="0"/>
              <a:t>Suspension</a:t>
            </a:r>
            <a:r>
              <a:rPr lang="en-US" sz="8000" dirty="0"/>
              <a:t>, modification, revocation or denial of business license and/or applicator certification </a:t>
            </a:r>
          </a:p>
          <a:p>
            <a:r>
              <a:rPr lang="en-US" sz="8000" dirty="0" smtClean="0"/>
              <a:t>Filing </a:t>
            </a:r>
            <a:r>
              <a:rPr lang="en-US" sz="8000" dirty="0"/>
              <a:t>of criminal </a:t>
            </a:r>
            <a:r>
              <a:rPr lang="en-US" sz="8000" dirty="0" smtClean="0"/>
              <a:t>charges</a:t>
            </a:r>
          </a:p>
          <a:p>
            <a:r>
              <a:rPr lang="en-US" sz="8000" dirty="0" smtClean="0"/>
              <a:t>Refer </a:t>
            </a:r>
            <a:r>
              <a:rPr lang="en-US" sz="8000" dirty="0"/>
              <a:t>to U.S. Environmental Protection Agency for federal action</a:t>
            </a:r>
          </a:p>
          <a:p>
            <a:pPr marL="0" indent="0">
              <a:buNone/>
            </a:pPr>
            <a:endParaRPr lang="en-US" dirty="0"/>
          </a:p>
        </p:txBody>
      </p:sp>
      <p:pic>
        <p:nvPicPr>
          <p:cNvPr id="3" name="Picture 2"/>
          <p:cNvPicPr>
            <a:picLocks noChangeAspect="1"/>
          </p:cNvPicPr>
          <p:nvPr/>
        </p:nvPicPr>
        <p:blipFill>
          <a:blip r:embed="rId3"/>
          <a:stretch>
            <a:fillRect/>
          </a:stretch>
        </p:blipFill>
        <p:spPr>
          <a:xfrm>
            <a:off x="4466372" y="670871"/>
            <a:ext cx="827656" cy="662124"/>
          </a:xfrm>
          <a:prstGeom prst="rect">
            <a:avLst/>
          </a:prstGeom>
        </p:spPr>
      </p:pic>
      <p:sp>
        <p:nvSpPr>
          <p:cNvPr id="2" name="Slide Number Placeholder 1"/>
          <p:cNvSpPr>
            <a:spLocks noGrp="1"/>
          </p:cNvSpPr>
          <p:nvPr>
            <p:ph type="sldNum" sz="quarter" idx="12"/>
          </p:nvPr>
        </p:nvSpPr>
        <p:spPr/>
        <p:txBody>
          <a:bodyPr/>
          <a:lstStyle/>
          <a:p>
            <a:fld id="{F570B3D5-320C-44A2-81BF-BC1224605DE1}" type="slidenum">
              <a:rPr lang="en-US" smtClean="0"/>
              <a:t>6</a:t>
            </a:fld>
            <a:endParaRPr lang="en-US" dirty="0"/>
          </a:p>
        </p:txBody>
      </p:sp>
    </p:spTree>
    <p:extLst>
      <p:ext uri="{BB962C8B-B14F-4D97-AF65-F5344CB8AC3E}">
        <p14:creationId xmlns:p14="http://schemas.microsoft.com/office/powerpoint/2010/main" val="3584436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104" y="325516"/>
            <a:ext cx="10058400" cy="1386554"/>
          </a:xfrm>
        </p:spPr>
        <p:txBody>
          <a:bodyPr>
            <a:normAutofit/>
          </a:bodyPr>
          <a:lstStyle/>
          <a:p>
            <a:pPr algn="ctr"/>
            <a:r>
              <a:rPr lang="en-US" b="1" dirty="0" smtClean="0">
                <a:latin typeface="+mn-lt"/>
                <a:ea typeface="ＭＳ Ｐゴシック" charset="0"/>
                <a:cs typeface="ＭＳ Ｐゴシック" charset="0"/>
              </a:rPr>
              <a:t>FY21 Violations &amp; Enforcement Actions</a:t>
            </a:r>
            <a:endParaRPr lang="en-US" b="1" dirty="0">
              <a:solidFill>
                <a:srgbClr val="C00000"/>
              </a:solidFill>
              <a:latin typeface="+mn-lt"/>
            </a:endParaRPr>
          </a:p>
        </p:txBody>
      </p:sp>
      <p:sp>
        <p:nvSpPr>
          <p:cNvPr id="5" name="Text Placeholder 4"/>
          <p:cNvSpPr>
            <a:spLocks noGrp="1"/>
          </p:cNvSpPr>
          <p:nvPr>
            <p:ph type="body" idx="1"/>
          </p:nvPr>
        </p:nvSpPr>
        <p:spPr>
          <a:xfrm>
            <a:off x="579983" y="1986032"/>
            <a:ext cx="5157787" cy="823912"/>
          </a:xfrm>
        </p:spPr>
        <p:txBody>
          <a:bodyPr>
            <a:normAutofit/>
          </a:bodyPr>
          <a:lstStyle/>
          <a:p>
            <a:pPr algn="ctr"/>
            <a:r>
              <a:rPr lang="en-US" sz="2400" b="1" dirty="0" smtClean="0"/>
              <a:t>Top 5 Violations</a:t>
            </a:r>
            <a:endParaRPr lang="en-US" sz="2400" b="1" dirty="0"/>
          </a:p>
        </p:txBody>
      </p:sp>
      <p:sp>
        <p:nvSpPr>
          <p:cNvPr id="3" name="Subtitle 2"/>
          <p:cNvSpPr>
            <a:spLocks noGrp="1"/>
          </p:cNvSpPr>
          <p:nvPr>
            <p:ph sz="half" idx="2"/>
          </p:nvPr>
        </p:nvSpPr>
        <p:spPr>
          <a:xfrm>
            <a:off x="680516" y="2806557"/>
            <a:ext cx="5157787" cy="2809714"/>
          </a:xfrm>
        </p:spPr>
        <p:txBody>
          <a:bodyPr>
            <a:noAutofit/>
          </a:bodyPr>
          <a:lstStyle/>
          <a:p>
            <a:pPr marL="0" indent="0">
              <a:buNone/>
            </a:pPr>
            <a:r>
              <a:rPr lang="en-US" sz="2400" b="1" dirty="0" smtClean="0">
                <a:ea typeface="ＭＳ Ｐゴシック" charset="0"/>
                <a:cs typeface="ＭＳ Ｐゴシック" charset="0"/>
              </a:rPr>
              <a:t>#</a:t>
            </a:r>
            <a:r>
              <a:rPr lang="en-US" sz="2400" dirty="0" smtClean="0">
                <a:ea typeface="ＭＳ Ｐゴシック" charset="0"/>
                <a:cs typeface="ＭＳ Ｐゴシック" charset="0"/>
              </a:rPr>
              <a:t>1: Sale or Use of Unregistered Product</a:t>
            </a:r>
            <a:endParaRPr lang="en-US" sz="2400" dirty="0">
              <a:ea typeface="ＭＳ Ｐゴシック" charset="0"/>
              <a:cs typeface="ＭＳ Ｐゴシック" charset="0"/>
            </a:endParaRPr>
          </a:p>
          <a:p>
            <a:pPr marL="0" indent="0">
              <a:buNone/>
            </a:pPr>
            <a:r>
              <a:rPr lang="en-US" sz="2400" dirty="0">
                <a:ea typeface="ＭＳ Ｐゴシック" charset="0"/>
                <a:cs typeface="ＭＳ Ｐゴシック" charset="0"/>
              </a:rPr>
              <a:t>#2: </a:t>
            </a:r>
            <a:r>
              <a:rPr lang="en-US" sz="2400" dirty="0" smtClean="0">
                <a:ea typeface="ＭＳ Ｐゴシック" charset="0"/>
                <a:cs typeface="ＭＳ Ｐゴシック" charset="0"/>
              </a:rPr>
              <a:t>Not Certified</a:t>
            </a:r>
            <a:endParaRPr lang="en-US" sz="2400" dirty="0">
              <a:ea typeface="ＭＳ Ｐゴシック" charset="0"/>
              <a:cs typeface="ＭＳ Ｐゴシック" charset="0"/>
            </a:endParaRPr>
          </a:p>
          <a:p>
            <a:pPr marL="0" indent="0">
              <a:buNone/>
            </a:pPr>
            <a:r>
              <a:rPr lang="en-US" sz="2400" dirty="0" smtClean="0">
                <a:ea typeface="ＭＳ Ｐゴシック" charset="0"/>
                <a:cs typeface="ＭＳ Ｐゴシック" charset="0"/>
              </a:rPr>
              <a:t>#3: Misuse Including Negligence</a:t>
            </a:r>
          </a:p>
          <a:p>
            <a:pPr marL="0" indent="0">
              <a:buNone/>
            </a:pPr>
            <a:r>
              <a:rPr lang="en-US" sz="2400" dirty="0" smtClean="0">
                <a:ea typeface="ＭＳ Ｐゴシック" charset="0"/>
                <a:cs typeface="ＭＳ Ｐゴシック" charset="0"/>
              </a:rPr>
              <a:t>#4: No Business License</a:t>
            </a:r>
            <a:endParaRPr lang="en-US" sz="2400" dirty="0">
              <a:ea typeface="ＭＳ Ｐゴシック" charset="0"/>
              <a:cs typeface="ＭＳ Ｐゴシック" charset="0"/>
            </a:endParaRPr>
          </a:p>
          <a:p>
            <a:pPr marL="0" indent="0" algn="l">
              <a:buNone/>
            </a:pPr>
            <a:r>
              <a:rPr lang="en-US" sz="2400" dirty="0" smtClean="0">
                <a:ea typeface="ＭＳ Ｐゴシック" charset="0"/>
                <a:cs typeface="ＭＳ Ｐゴシック" charset="0"/>
              </a:rPr>
              <a:t>#5: Recordkeeping</a:t>
            </a:r>
          </a:p>
          <a:p>
            <a:pPr algn="l"/>
            <a:endParaRPr lang="en-US" sz="2800" dirty="0"/>
          </a:p>
        </p:txBody>
      </p:sp>
      <p:sp>
        <p:nvSpPr>
          <p:cNvPr id="6" name="Text Placeholder 5"/>
          <p:cNvSpPr>
            <a:spLocks noGrp="1"/>
          </p:cNvSpPr>
          <p:nvPr>
            <p:ph type="body" sz="quarter" idx="3"/>
          </p:nvPr>
        </p:nvSpPr>
        <p:spPr>
          <a:xfrm>
            <a:off x="6248078" y="1952504"/>
            <a:ext cx="5649914" cy="823912"/>
          </a:xfrm>
        </p:spPr>
        <p:txBody>
          <a:bodyPr>
            <a:normAutofit/>
          </a:bodyPr>
          <a:lstStyle/>
          <a:p>
            <a:pPr algn="ctr"/>
            <a:r>
              <a:rPr lang="en-US" sz="2400" b="1" dirty="0" smtClean="0"/>
              <a:t>Actions for Non-Compliance</a:t>
            </a:r>
            <a:endParaRPr lang="en-US" sz="2400" b="1" dirty="0"/>
          </a:p>
        </p:txBody>
      </p:sp>
      <p:sp>
        <p:nvSpPr>
          <p:cNvPr id="4" name="Content Placeholder 3"/>
          <p:cNvSpPr>
            <a:spLocks noGrp="1"/>
          </p:cNvSpPr>
          <p:nvPr>
            <p:ph sz="quarter" idx="4"/>
          </p:nvPr>
        </p:nvSpPr>
        <p:spPr>
          <a:xfrm>
            <a:off x="6204304" y="2827740"/>
            <a:ext cx="4873947" cy="2788531"/>
          </a:xfrm>
        </p:spPr>
        <p:txBody>
          <a:bodyPr>
            <a:normAutofit/>
          </a:bodyPr>
          <a:lstStyle/>
          <a:p>
            <a:pPr marL="609600" indent="-609600"/>
            <a:r>
              <a:rPr lang="en-US" sz="2400" dirty="0" smtClean="0">
                <a:ea typeface="ＭＳ Ｐゴシック" charset="0"/>
                <a:cs typeface="ＭＳ Ｐゴシック" charset="0"/>
              </a:rPr>
              <a:t>109 Unique Cases</a:t>
            </a:r>
          </a:p>
          <a:p>
            <a:pPr marL="838200" lvl="1" indent="-609600"/>
            <a:r>
              <a:rPr lang="en-US" sz="2200" dirty="0" smtClean="0">
                <a:ea typeface="ＭＳ Ｐゴシック" charset="0"/>
                <a:cs typeface="ＭＳ Ｐゴシック" charset="0"/>
              </a:rPr>
              <a:t>Civil </a:t>
            </a:r>
            <a:r>
              <a:rPr lang="en-US" sz="2200" dirty="0">
                <a:ea typeface="ＭＳ Ｐゴシック" charset="0"/>
                <a:cs typeface="ＭＳ Ｐゴシック" charset="0"/>
              </a:rPr>
              <a:t>Penalties = </a:t>
            </a:r>
            <a:r>
              <a:rPr lang="en-US" sz="2200" dirty="0" smtClean="0">
                <a:ea typeface="ＭＳ Ｐゴシック" charset="0"/>
                <a:cs typeface="ＭＳ Ｐゴシック" charset="0"/>
              </a:rPr>
              <a:t>$23,790</a:t>
            </a:r>
            <a:endParaRPr lang="en-US" sz="2200" dirty="0">
              <a:ea typeface="ＭＳ Ｐゴシック" charset="0"/>
              <a:cs typeface="ＭＳ Ｐゴシック" charset="0"/>
            </a:endParaRPr>
          </a:p>
          <a:p>
            <a:pPr marL="838200" lvl="1" indent="-609600"/>
            <a:r>
              <a:rPr lang="en-US" sz="2200" dirty="0">
                <a:ea typeface="ＭＳ Ｐゴシック" charset="0"/>
                <a:cs typeface="ＭＳ Ｐゴシック" charset="0"/>
              </a:rPr>
              <a:t>Stop </a:t>
            </a:r>
            <a:r>
              <a:rPr lang="en-US" sz="2200" dirty="0" smtClean="0">
                <a:ea typeface="ＭＳ Ｐゴシック" charset="0"/>
                <a:cs typeface="ＭＳ Ｐゴシック" charset="0"/>
              </a:rPr>
              <a:t>Sale </a:t>
            </a:r>
            <a:r>
              <a:rPr lang="en-US" sz="2200" dirty="0">
                <a:ea typeface="ＭＳ Ｐゴシック" charset="0"/>
                <a:cs typeface="ＭＳ Ｐゴシック" charset="0"/>
              </a:rPr>
              <a:t>= </a:t>
            </a:r>
            <a:r>
              <a:rPr lang="en-US" sz="2200" dirty="0" smtClean="0">
                <a:ea typeface="ＭＳ Ｐゴシック" charset="0"/>
                <a:cs typeface="ＭＳ Ｐゴシック" charset="0"/>
              </a:rPr>
              <a:t>37</a:t>
            </a:r>
            <a:endParaRPr lang="en-US" sz="2200" dirty="0">
              <a:ea typeface="ＭＳ Ｐゴシック" charset="0"/>
              <a:cs typeface="ＭＳ Ｐゴシック" charset="0"/>
            </a:endParaRPr>
          </a:p>
          <a:p>
            <a:pPr marL="838200" lvl="1" indent="-609600"/>
            <a:r>
              <a:rPr lang="en-US" sz="2200" dirty="0" smtClean="0">
                <a:ea typeface="ＭＳ Ｐゴシック" charset="0"/>
                <a:cs typeface="ＭＳ Ｐゴシック" charset="0"/>
              </a:rPr>
              <a:t>Other Actions = 18</a:t>
            </a:r>
          </a:p>
          <a:p>
            <a:pPr marL="1066800" lvl="2" indent="-609600"/>
            <a:r>
              <a:rPr lang="en-US" sz="2200" dirty="0" smtClean="0">
                <a:ea typeface="ＭＳ Ｐゴシック" charset="0"/>
                <a:cs typeface="ＭＳ Ｐゴシック" charset="0"/>
              </a:rPr>
              <a:t>Letter of Caution</a:t>
            </a:r>
          </a:p>
          <a:p>
            <a:pPr marL="1066800" lvl="2" indent="-609600"/>
            <a:r>
              <a:rPr lang="en-US" sz="2200" dirty="0" smtClean="0">
                <a:ea typeface="ＭＳ Ｐゴシック" charset="0"/>
                <a:cs typeface="ＭＳ Ｐゴシック" charset="0"/>
              </a:rPr>
              <a:t>Advisory Letter</a:t>
            </a:r>
          </a:p>
          <a:p>
            <a:pPr marL="0" indent="0">
              <a:buNone/>
            </a:pPr>
            <a:endParaRPr lang="en-US" sz="2800" dirty="0">
              <a:ea typeface="ＭＳ Ｐゴシック" charset="0"/>
              <a:cs typeface="ＭＳ Ｐゴシック" charset="0"/>
            </a:endParaRPr>
          </a:p>
          <a:p>
            <a:endParaRPr lang="en-US" sz="2800" dirty="0"/>
          </a:p>
        </p:txBody>
      </p:sp>
      <p:sp>
        <p:nvSpPr>
          <p:cNvPr id="7" name="TextBox 6"/>
          <p:cNvSpPr txBox="1"/>
          <p:nvPr/>
        </p:nvSpPr>
        <p:spPr>
          <a:xfrm>
            <a:off x="4055120" y="5864898"/>
            <a:ext cx="3932367" cy="461665"/>
          </a:xfrm>
          <a:prstGeom prst="rect">
            <a:avLst/>
          </a:prstGeom>
          <a:noFill/>
        </p:spPr>
        <p:txBody>
          <a:bodyPr wrap="square" rtlCol="0">
            <a:spAutoFit/>
          </a:bodyPr>
          <a:lstStyle/>
          <a:p>
            <a:r>
              <a:rPr lang="en-US" sz="2400" b="1" dirty="0">
                <a:solidFill>
                  <a:srgbClr val="C00000"/>
                </a:solidFill>
                <a:ea typeface="ＭＳ Ｐゴシック" charset="0"/>
                <a:cs typeface="ＭＳ Ｐゴシック" charset="0"/>
              </a:rPr>
              <a:t>1 July </a:t>
            </a:r>
            <a:r>
              <a:rPr lang="en-US" sz="2400" b="1" dirty="0" smtClean="0">
                <a:solidFill>
                  <a:srgbClr val="C00000"/>
                </a:solidFill>
                <a:ea typeface="ＭＳ Ｐゴシック" charset="0"/>
                <a:cs typeface="ＭＳ Ｐゴシック" charset="0"/>
              </a:rPr>
              <a:t>2020 </a:t>
            </a:r>
            <a:r>
              <a:rPr lang="en-US" sz="2400" b="1" dirty="0">
                <a:solidFill>
                  <a:srgbClr val="C00000"/>
                </a:solidFill>
                <a:ea typeface="ＭＳ Ｐゴシック" charset="0"/>
                <a:cs typeface="ＭＳ Ｐゴシック" charset="0"/>
              </a:rPr>
              <a:t>- 30 June </a:t>
            </a:r>
            <a:r>
              <a:rPr lang="en-US" sz="2400" b="1" dirty="0" smtClean="0">
                <a:solidFill>
                  <a:srgbClr val="C00000"/>
                </a:solidFill>
                <a:ea typeface="ＭＳ Ｐゴシック" charset="0"/>
                <a:cs typeface="ＭＳ Ｐゴシック" charset="0"/>
              </a:rPr>
              <a:t>2021</a:t>
            </a:r>
            <a:endParaRPr lang="en-US" sz="2400" dirty="0"/>
          </a:p>
        </p:txBody>
      </p:sp>
      <p:sp>
        <p:nvSpPr>
          <p:cNvPr id="8" name="Slide Number Placeholder 7"/>
          <p:cNvSpPr>
            <a:spLocks noGrp="1"/>
          </p:cNvSpPr>
          <p:nvPr>
            <p:ph type="sldNum" sz="quarter" idx="12"/>
          </p:nvPr>
        </p:nvSpPr>
        <p:spPr/>
        <p:txBody>
          <a:bodyPr/>
          <a:lstStyle/>
          <a:p>
            <a:fld id="{F570B3D5-320C-44A2-81BF-BC1224605DE1}" type="slidenum">
              <a:rPr lang="en-US" smtClean="0"/>
              <a:t>7</a:t>
            </a:fld>
            <a:endParaRPr lang="en-US" dirty="0"/>
          </a:p>
        </p:txBody>
      </p:sp>
    </p:spTree>
    <p:extLst>
      <p:ext uri="{BB962C8B-B14F-4D97-AF65-F5344CB8AC3E}">
        <p14:creationId xmlns:p14="http://schemas.microsoft.com/office/powerpoint/2010/main" val="188005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310069722"/>
              </p:ext>
            </p:extLst>
          </p:nvPr>
        </p:nvGraphicFramePr>
        <p:xfrm>
          <a:off x="533401" y="323426"/>
          <a:ext cx="11190514" cy="6260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F570B3D5-320C-44A2-81BF-BC1224605DE1}" type="slidenum">
              <a:rPr lang="en-US" smtClean="0"/>
              <a:t>8</a:t>
            </a:fld>
            <a:endParaRPr lang="en-US" dirty="0"/>
          </a:p>
        </p:txBody>
      </p:sp>
    </p:spTree>
    <p:extLst>
      <p:ext uri="{BB962C8B-B14F-4D97-AF65-F5344CB8AC3E}">
        <p14:creationId xmlns:p14="http://schemas.microsoft.com/office/powerpoint/2010/main" val="1702226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6775" y="527173"/>
            <a:ext cx="9931940" cy="1154097"/>
          </a:xfrm>
        </p:spPr>
        <p:txBody>
          <a:bodyPr>
            <a:noAutofit/>
          </a:bodyPr>
          <a:lstStyle/>
          <a:p>
            <a:pPr algn="ctr"/>
            <a:r>
              <a:rPr lang="en-US" b="1" dirty="0" smtClean="0">
                <a:latin typeface="+mn-lt"/>
              </a:rPr>
              <a:t>Appeal </a:t>
            </a:r>
            <a:r>
              <a:rPr lang="en-US" b="1" dirty="0">
                <a:latin typeface="+mn-lt"/>
              </a:rPr>
              <a:t>Process: </a:t>
            </a:r>
            <a:r>
              <a:rPr lang="en-US" b="1" i="1" dirty="0">
                <a:latin typeface="+mn-lt"/>
              </a:rPr>
              <a:t>If You Don’t Agree</a:t>
            </a:r>
          </a:p>
        </p:txBody>
      </p:sp>
      <p:sp>
        <p:nvSpPr>
          <p:cNvPr id="5" name="Text Placeholder 4"/>
          <p:cNvSpPr>
            <a:spLocks noGrp="1"/>
          </p:cNvSpPr>
          <p:nvPr>
            <p:ph type="body" idx="1"/>
          </p:nvPr>
        </p:nvSpPr>
        <p:spPr>
          <a:xfrm>
            <a:off x="924128" y="1804163"/>
            <a:ext cx="4717915" cy="650367"/>
          </a:xfrm>
        </p:spPr>
        <p:txBody>
          <a:bodyPr>
            <a:normAutofit fontScale="92500"/>
          </a:bodyPr>
          <a:lstStyle/>
          <a:p>
            <a:pPr algn="ctr"/>
            <a:r>
              <a:rPr lang="en-US" sz="2800" b="1" dirty="0">
                <a:solidFill>
                  <a:srgbClr val="C00000"/>
                </a:solidFill>
              </a:rPr>
              <a:t>Informal Fact Finding </a:t>
            </a:r>
          </a:p>
        </p:txBody>
      </p:sp>
      <p:sp>
        <p:nvSpPr>
          <p:cNvPr id="6" name="Content Placeholder 5"/>
          <p:cNvSpPr>
            <a:spLocks noGrp="1"/>
          </p:cNvSpPr>
          <p:nvPr>
            <p:ph sz="half" idx="2"/>
          </p:nvPr>
        </p:nvSpPr>
        <p:spPr>
          <a:xfrm>
            <a:off x="828675" y="2480150"/>
            <a:ext cx="5076014" cy="3558700"/>
          </a:xfrm>
          <a:prstGeom prst="rect">
            <a:avLst/>
          </a:prstGeom>
        </p:spPr>
        <p:txBody>
          <a:bodyPr>
            <a:noAutofit/>
          </a:bodyPr>
          <a:lstStyle/>
          <a:p>
            <a:r>
              <a:rPr lang="en-US" sz="2400" dirty="0"/>
              <a:t>Officer appointed by the </a:t>
            </a:r>
            <a:r>
              <a:rPr lang="en-US" sz="2400" dirty="0" smtClean="0"/>
              <a:t>Program Manager (Office of Pesticide Services)</a:t>
            </a:r>
            <a:endParaRPr lang="en-US" sz="2400" dirty="0"/>
          </a:p>
          <a:p>
            <a:r>
              <a:rPr lang="en-US" sz="2400" dirty="0" smtClean="0"/>
              <a:t>Opportunity </a:t>
            </a:r>
            <a:r>
              <a:rPr lang="en-US" sz="2400" dirty="0"/>
              <a:t>for respondent to offer additional information, ask questions</a:t>
            </a:r>
          </a:p>
          <a:p>
            <a:r>
              <a:rPr lang="en-US" sz="2400" dirty="0" smtClean="0"/>
              <a:t>Officer </a:t>
            </a:r>
            <a:r>
              <a:rPr lang="en-US" sz="2400" dirty="0"/>
              <a:t>is authorized to affirm, raise, lower, abate or negotiate a settlement</a:t>
            </a:r>
          </a:p>
          <a:p>
            <a:r>
              <a:rPr lang="en-US" sz="2400" dirty="0" smtClean="0"/>
              <a:t>Decision </a:t>
            </a:r>
            <a:r>
              <a:rPr lang="en-US" sz="2400" dirty="0"/>
              <a:t>can be appealed to Formal Hearing</a:t>
            </a:r>
          </a:p>
        </p:txBody>
      </p:sp>
      <p:sp>
        <p:nvSpPr>
          <p:cNvPr id="7" name="Text Placeholder 6"/>
          <p:cNvSpPr>
            <a:spLocks noGrp="1"/>
          </p:cNvSpPr>
          <p:nvPr>
            <p:ph type="body" sz="quarter" idx="3"/>
          </p:nvPr>
        </p:nvSpPr>
        <p:spPr>
          <a:xfrm>
            <a:off x="6429376" y="1794147"/>
            <a:ext cx="4416964" cy="609600"/>
          </a:xfrm>
        </p:spPr>
        <p:txBody>
          <a:bodyPr>
            <a:normAutofit/>
          </a:bodyPr>
          <a:lstStyle/>
          <a:p>
            <a:pPr algn="ctr"/>
            <a:r>
              <a:rPr lang="en-US" sz="2800" b="1" dirty="0">
                <a:solidFill>
                  <a:srgbClr val="C00000"/>
                </a:solidFill>
              </a:rPr>
              <a:t>Formal Hearing</a:t>
            </a:r>
          </a:p>
        </p:txBody>
      </p:sp>
      <p:sp>
        <p:nvSpPr>
          <p:cNvPr id="8" name="Content Placeholder 7"/>
          <p:cNvSpPr>
            <a:spLocks noGrp="1"/>
          </p:cNvSpPr>
          <p:nvPr>
            <p:ph sz="quarter" idx="4"/>
          </p:nvPr>
        </p:nvSpPr>
        <p:spPr>
          <a:xfrm>
            <a:off x="6429376" y="2497980"/>
            <a:ext cx="4796343" cy="3657600"/>
          </a:xfrm>
          <a:prstGeom prst="rect">
            <a:avLst/>
          </a:prstGeom>
        </p:spPr>
        <p:txBody>
          <a:bodyPr>
            <a:normAutofit/>
          </a:bodyPr>
          <a:lstStyle/>
          <a:p>
            <a:r>
              <a:rPr lang="en-US" sz="2400" dirty="0"/>
              <a:t>Officer is Court appointed Attorney</a:t>
            </a:r>
          </a:p>
          <a:p>
            <a:r>
              <a:rPr lang="en-US" sz="2400" dirty="0" smtClean="0"/>
              <a:t>Hears </a:t>
            </a:r>
            <a:r>
              <a:rPr lang="en-US" sz="2400" dirty="0"/>
              <a:t>all relevant information and considers facts of all violations in the case</a:t>
            </a:r>
          </a:p>
          <a:p>
            <a:r>
              <a:rPr lang="en-US" sz="2400" dirty="0" smtClean="0"/>
              <a:t>Makes </a:t>
            </a:r>
            <a:r>
              <a:rPr lang="en-US" sz="2400" dirty="0"/>
              <a:t>recommendation to Board to affirm, raise, lower, abate or may recommend another outcome</a:t>
            </a:r>
          </a:p>
          <a:p>
            <a:endParaRPr lang="en-US" dirty="0"/>
          </a:p>
        </p:txBody>
      </p:sp>
      <p:sp>
        <p:nvSpPr>
          <p:cNvPr id="2" name="Slide Number Placeholder 1"/>
          <p:cNvSpPr>
            <a:spLocks noGrp="1"/>
          </p:cNvSpPr>
          <p:nvPr>
            <p:ph type="sldNum" sz="quarter" idx="12"/>
          </p:nvPr>
        </p:nvSpPr>
        <p:spPr/>
        <p:txBody>
          <a:bodyPr/>
          <a:lstStyle/>
          <a:p>
            <a:fld id="{F570B3D5-320C-44A2-81BF-BC1224605DE1}" type="slidenum">
              <a:rPr lang="en-US" smtClean="0"/>
              <a:t>9</a:t>
            </a:fld>
            <a:endParaRPr lang="en-US" dirty="0"/>
          </a:p>
        </p:txBody>
      </p:sp>
    </p:spTree>
    <p:extLst>
      <p:ext uri="{BB962C8B-B14F-4D97-AF65-F5344CB8AC3E}">
        <p14:creationId xmlns:p14="http://schemas.microsoft.com/office/powerpoint/2010/main" val="2189240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Custom 26">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5878"/>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13772</TotalTime>
  <Words>10732</Words>
  <Application>Microsoft Office PowerPoint</Application>
  <PresentationFormat>Widescreen</PresentationFormat>
  <Paragraphs>762</Paragraphs>
  <Slides>49</Slides>
  <Notes>45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ＭＳ Ｐゴシック</vt:lpstr>
      <vt:lpstr>Arial</vt:lpstr>
      <vt:lpstr>Arial Unicode MS</vt:lpstr>
      <vt:lpstr>Calibri</vt:lpstr>
      <vt:lpstr>Courier New</vt:lpstr>
      <vt:lpstr>Gill Sans MT</vt:lpstr>
      <vt:lpstr>Source Sans Pro Web</vt:lpstr>
      <vt:lpstr>Times New Roman</vt:lpstr>
      <vt:lpstr>Wingdings</vt:lpstr>
      <vt:lpstr>Parcel</vt:lpstr>
      <vt:lpstr>2021-2022  Pesticide Regulatory Update  </vt:lpstr>
      <vt:lpstr>Discussion points</vt:lpstr>
      <vt:lpstr>The regulation of pesticides</vt:lpstr>
      <vt:lpstr>Ensuring Proper Use of Pesticides</vt:lpstr>
      <vt:lpstr>Inspections &amp; investigations</vt:lpstr>
      <vt:lpstr>Violations         Enforcement Actions</vt:lpstr>
      <vt:lpstr>FY21 Violations &amp; Enforcement Actions</vt:lpstr>
      <vt:lpstr>PowerPoint Presentation</vt:lpstr>
      <vt:lpstr>Appeal Process: If You Don’t Agree</vt:lpstr>
      <vt:lpstr>The Label is the Law</vt:lpstr>
      <vt:lpstr>The Label is the Law – “Pesticide Use”</vt:lpstr>
      <vt:lpstr>The Label…</vt:lpstr>
      <vt:lpstr>Implications of label PROVISION “To be used By Certified Applicators only”</vt:lpstr>
      <vt:lpstr>Pesticide Use on Hemp</vt:lpstr>
      <vt:lpstr>Storage</vt:lpstr>
      <vt:lpstr>Pesticide Collection Program</vt:lpstr>
      <vt:lpstr>2020-2024 Pesticide Collection Program</vt:lpstr>
      <vt:lpstr>Plastic Pesticide Container Recycling</vt:lpstr>
      <vt:lpstr>REMINDER: Credit For Recertification Course</vt:lpstr>
      <vt:lpstr>Reporting Requirements: Accidents and Incidents*</vt:lpstr>
      <vt:lpstr>Pesticide Product Registration</vt:lpstr>
      <vt:lpstr>Ecommerce – Buyer Beware</vt:lpstr>
      <vt:lpstr>Virginia Regulatory Activities</vt:lpstr>
      <vt:lpstr>In other Virginia news</vt:lpstr>
      <vt:lpstr>Protecting Pollinators Voluntary Plan to Mitigate the Risk of Pesticides to Managed Pollinators</vt:lpstr>
      <vt:lpstr>FieldCheck® for Applicators</vt:lpstr>
      <vt:lpstr>Applicator Access – Three Ways</vt:lpstr>
      <vt:lpstr>New for Users – Mobile Apps!</vt:lpstr>
      <vt:lpstr>Certification Whose Responsibility Is It Anyway?</vt:lpstr>
      <vt:lpstr>COMMERCIAL APPLICATORS &amp; REGISTERED TECHNICIANS</vt:lpstr>
      <vt:lpstr>REMINDER: Commercial Applicators&amp;  Registered Technicians</vt:lpstr>
      <vt:lpstr>REMINDER: Commercial Applicators &amp; Registered Technicians</vt:lpstr>
      <vt:lpstr>Supervision Requirements: Registered Technicians</vt:lpstr>
      <vt:lpstr>Supervision Requirements: Training Registered Technicians</vt:lpstr>
      <vt:lpstr>Training Registered Technicians: Proof of Additional Category Specific Training</vt:lpstr>
      <vt:lpstr>REMINDER:  Government Employees</vt:lpstr>
      <vt:lpstr>-Clarification- Volunteers Making Pesticide Applications</vt:lpstr>
      <vt:lpstr>Business Licenses Whose Responsibility Is It Anyway?</vt:lpstr>
      <vt:lpstr>REMINDER: Pesticide Business Licenses</vt:lpstr>
      <vt:lpstr>Pesticide Fees: Non-Refundable and Non-Transferable</vt:lpstr>
      <vt:lpstr>Recordkeeping</vt:lpstr>
      <vt:lpstr>Recordkeeping elements</vt:lpstr>
      <vt:lpstr>If you don’t know…ask us!</vt:lpstr>
      <vt:lpstr>PRIVATE APPLICATORS</vt:lpstr>
      <vt:lpstr>REMINDER: Private Applicator Certification</vt:lpstr>
      <vt:lpstr>Recordkeeping</vt:lpstr>
      <vt:lpstr>PowerPoint Presentation</vt:lpstr>
      <vt:lpstr>Federal Worker Protection Standard</vt:lpstr>
      <vt:lpstr>If you don’t know…ask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2018-2019 Pesticide Regulatory Update</dc:title>
  <dc:creator>Fleeson, Liza (VDACS)</dc:creator>
  <cp:lastModifiedBy>VITA Program</cp:lastModifiedBy>
  <cp:revision>277</cp:revision>
  <cp:lastPrinted>2019-06-18T13:56:25Z</cp:lastPrinted>
  <dcterms:modified xsi:type="dcterms:W3CDTF">2021-08-23T14:26:23Z</dcterms:modified>
</cp:coreProperties>
</file>